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9"/>
  </p:notesMasterIdLst>
  <p:handoutMasterIdLst>
    <p:handoutMasterId r:id="rId10"/>
  </p:handoutMasterIdLst>
  <p:sldIdLst>
    <p:sldId id="430" r:id="rId2"/>
    <p:sldId id="436" r:id="rId3"/>
    <p:sldId id="438" r:id="rId4"/>
    <p:sldId id="440" r:id="rId5"/>
    <p:sldId id="439" r:id="rId6"/>
    <p:sldId id="437" r:id="rId7"/>
    <p:sldId id="435" r:id="rId8"/>
  </p:sldIdLst>
  <p:sldSz cx="9144000" cy="6858000" type="screen4x3"/>
  <p:notesSz cx="6858000" cy="9313863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400" u="sng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400" u="sng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400" u="sng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400" u="sng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400" u="sng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u="sng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u="sng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u="sng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u="sng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68">
          <p15:clr>
            <a:srgbClr val="A4A3A4"/>
          </p15:clr>
        </p15:guide>
        <p15:guide id="2" pos="55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4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50F8B"/>
    <a:srgbClr val="333399"/>
    <a:srgbClr val="0C2D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67" autoAdjust="0"/>
    <p:restoredTop sz="94713" autoAdjust="0"/>
  </p:normalViewPr>
  <p:slideViewPr>
    <p:cSldViewPr>
      <p:cViewPr varScale="1">
        <p:scale>
          <a:sx n="77" d="100"/>
          <a:sy n="77" d="100"/>
        </p:scale>
        <p:origin x="996" y="90"/>
      </p:cViewPr>
      <p:guideLst>
        <p:guide orient="horz" pos="768"/>
        <p:guide pos="55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816" y="-72"/>
      </p:cViewPr>
      <p:guideLst>
        <p:guide orient="horz" pos="2934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421" cy="46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u="none">
                <a:effectLst/>
              </a:defRPr>
            </a:lvl1pPr>
          </a:lstStyle>
          <a:p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027" y="0"/>
            <a:ext cx="2972421" cy="46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u="none">
                <a:effectLst/>
              </a:defRPr>
            </a:lvl1pPr>
          </a:lstStyle>
          <a:p>
            <a:endParaRPr lang="en-US"/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46261"/>
            <a:ext cx="2972421" cy="46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u="none">
                <a:effectLst/>
              </a:defRPr>
            </a:lvl1pPr>
          </a:lstStyle>
          <a:p>
            <a:endParaRPr lang="en-US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027" y="8846261"/>
            <a:ext cx="2972421" cy="46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u="none">
                <a:effectLst/>
              </a:defRPr>
            </a:lvl1pPr>
          </a:lstStyle>
          <a:p>
            <a:fld id="{038A5F0B-C7DF-43BF-A121-10A39BC65F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6555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421" cy="46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u="none">
                <a:effectLst/>
              </a:defRPr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027" y="0"/>
            <a:ext cx="2972421" cy="46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u="none">
                <a:effectLst/>
              </a:defRPr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1725" y="698500"/>
            <a:ext cx="4654550" cy="3492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421" y="4424721"/>
            <a:ext cx="5485158" cy="4190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46261"/>
            <a:ext cx="2972421" cy="46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u="none">
                <a:effectLst/>
              </a:defRPr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027" y="8846261"/>
            <a:ext cx="2972421" cy="46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u="none">
                <a:effectLst/>
              </a:defRPr>
            </a:lvl1pPr>
          </a:lstStyle>
          <a:p>
            <a:fld id="{8972EECB-C94F-444F-916B-CACE24E221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8221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FAA36A-A56F-4A20-8D9D-70563DE1C7AE}" type="slidenum">
              <a:rPr lang="en-US"/>
              <a:pPr/>
              <a:t>1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3313" y="698500"/>
            <a:ext cx="4652962" cy="3490913"/>
          </a:xfrm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605" y="4424721"/>
            <a:ext cx="5034791" cy="4190921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0129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 smtClean="0"/>
              <a:t>Attacking USAFA patch will determine end of brief.</a:t>
            </a:r>
          </a:p>
        </p:txBody>
      </p:sp>
    </p:spTree>
    <p:extLst>
      <p:ext uri="{BB962C8B-B14F-4D97-AF65-F5344CB8AC3E}">
        <p14:creationId xmlns:p14="http://schemas.microsoft.com/office/powerpoint/2010/main" val="1527983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5760" y="1463040"/>
            <a:ext cx="8412480" cy="4937760"/>
          </a:xfrm>
        </p:spPr>
        <p:txBody>
          <a:bodyPr/>
          <a:lstStyle>
            <a:lvl1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688975" marR="0" indent="-2825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027113" marR="0" indent="-2238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688975" marR="0" lvl="1" indent="-2825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1027113" marR="0" lvl="2" indent="-2238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1600200" marR="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Fourth level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82880"/>
            <a:ext cx="704088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551333" y="6521450"/>
            <a:ext cx="592667" cy="33655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D7580031-58D8-4E1D-BF97-18519902E6F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70643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133350"/>
            <a:ext cx="70548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175" y="1536700"/>
            <a:ext cx="4114800" cy="4740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51375" y="1536700"/>
            <a:ext cx="4116388" cy="22939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51375" y="3983038"/>
            <a:ext cx="4116388" cy="2293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67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5616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5760" y="1463040"/>
            <a:ext cx="8412480" cy="4937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82880"/>
            <a:ext cx="704088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21348" name="Line 4"/>
          <p:cNvSpPr>
            <a:spLocks noChangeShapeType="1"/>
          </p:cNvSpPr>
          <p:nvPr/>
        </p:nvSpPr>
        <p:spPr bwMode="auto">
          <a:xfrm>
            <a:off x="382588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u="none" dirty="0">
              <a:solidFill>
                <a:srgbClr val="000000"/>
              </a:solidFill>
              <a:effectLst/>
            </a:endParaRPr>
          </a:p>
        </p:txBody>
      </p:sp>
      <p:sp>
        <p:nvSpPr>
          <p:cNvPr id="8121349" name="Line 5"/>
          <p:cNvSpPr>
            <a:spLocks noChangeShapeType="1"/>
          </p:cNvSpPr>
          <p:nvPr/>
        </p:nvSpPr>
        <p:spPr bwMode="auto">
          <a:xfrm>
            <a:off x="384175" y="141605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u="none" dirty="0">
              <a:solidFill>
                <a:srgbClr val="000000"/>
              </a:solidFill>
              <a:effectLst/>
            </a:endParaRPr>
          </a:p>
        </p:txBody>
      </p:sp>
      <p:sp>
        <p:nvSpPr>
          <p:cNvPr id="8121351" name="Text Box 7"/>
          <p:cNvSpPr txBox="1">
            <a:spLocks noChangeArrowheads="1"/>
          </p:cNvSpPr>
          <p:nvPr/>
        </p:nvSpPr>
        <p:spPr bwMode="auto">
          <a:xfrm>
            <a:off x="1296988" y="6521455"/>
            <a:ext cx="6553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b="1" i="1" u="none" dirty="0">
                <a:solidFill>
                  <a:srgbClr val="FFFFFF">
                    <a:lumMod val="65000"/>
                  </a:srgbClr>
                </a:solidFill>
                <a:effectLst/>
                <a:latin typeface="Trebuchet MS" panose="020B0603020202020204" pitchFamily="34" charset="0"/>
              </a:rPr>
              <a:t>I n t e g r i t y  -  S e r v i c e  -  E x c e l l e n c e</a:t>
            </a:r>
          </a:p>
        </p:txBody>
      </p:sp>
      <p:sp>
        <p:nvSpPr>
          <p:cNvPr id="8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551333" y="6521450"/>
            <a:ext cx="592667" cy="33655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D7580031-58D8-4E1D-BF97-18519902E6F9}" type="slidenum">
              <a:rPr lang="en-US" u="none" smtClean="0">
                <a:solidFill>
                  <a:srgbClr val="000000"/>
                </a:solidFill>
                <a:effectLst/>
              </a:rPr>
              <a:pPr>
                <a:defRPr/>
              </a:pPr>
              <a:t>‹#›</a:t>
            </a:fld>
            <a:endParaRPr lang="en-US" u="none" dirty="0">
              <a:solidFill>
                <a:srgbClr val="000000"/>
              </a:solidFill>
              <a:effectLst/>
            </a:endParaRPr>
          </a:p>
        </p:txBody>
      </p:sp>
      <p:pic>
        <p:nvPicPr>
          <p:cNvPr id="2050" name="Picture 2" descr="C:\Users\Ashley.Murphy\Desktop\USAFA%20Logo%20v%203%20line%20CMYK.pn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99" y="76200"/>
            <a:ext cx="1065031" cy="1213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4020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8" r:id="rId2"/>
    <p:sldLayoutId id="2147483669" r:id="rId3"/>
  </p:sldLayoutIdLst>
  <p:transition spd="med"/>
  <p:timing>
    <p:tnLst>
      <p:par>
        <p:cTn id="1" dur="indefinite" restart="never" nodeType="tmRoot"/>
      </p:par>
    </p:tnLst>
  </p:timing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Trebuchet MS" panose="020B0603020202020204" pitchFamily="34" charset="0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1pPr>
      <a:lvl2pPr marL="688975" indent="-282575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Trebuchet MS" panose="020B0603020202020204" pitchFamily="34" charset="0"/>
        </a:defRPr>
      </a:lvl2pPr>
      <a:lvl3pPr marL="1027113" indent="-223838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1800" b="1">
          <a:solidFill>
            <a:schemeClr val="tx1"/>
          </a:solidFill>
          <a:latin typeface="Trebuchet MS" panose="020B0603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1600" b="1">
          <a:solidFill>
            <a:schemeClr val="tx1"/>
          </a:solidFill>
          <a:latin typeface="Trebuchet MS" panose="020B0603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1981200"/>
            <a:ext cx="5410200" cy="2201057"/>
          </a:xfrm>
          <a:noFill/>
          <a:ln/>
        </p:spPr>
        <p:txBody>
          <a:bodyPr/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Leadership Resume</a:t>
            </a:r>
            <a:b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40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600200" y="4343400"/>
            <a:ext cx="74295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 sz="2400" b="1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marL="688975" marR="0" indent="-2825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 sz="2000" b="1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027113" marR="0" indent="-2238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 sz="1800" b="1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tabLst/>
              <a:defRPr sz="1600" b="1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u="none" kern="0" smtClean="0">
                <a:effectLst/>
              </a:rPr>
              <a:t>Colonel Steve Staso</a:t>
            </a:r>
          </a:p>
          <a:p>
            <a:pPr marL="0" indent="0">
              <a:buFont typeface="Wingdings" pitchFamily="2" charset="2"/>
              <a:buNone/>
            </a:pPr>
            <a:r>
              <a:rPr lang="en-US" u="none" kern="0" smtClean="0">
                <a:effectLst/>
              </a:rPr>
              <a:t>Liaison Officer Director</a:t>
            </a:r>
          </a:p>
          <a:p>
            <a:pPr marL="0" indent="0">
              <a:buFont typeface="Wingdings" pitchFamily="2" charset="2"/>
              <a:buNone/>
            </a:pPr>
            <a:r>
              <a:rPr lang="en-US" u="none" kern="0" smtClean="0">
                <a:effectLst/>
              </a:rPr>
              <a:t>US Air Force Academy Admissions - Los Angeles</a:t>
            </a:r>
            <a:endParaRPr lang="en-US" u="none" kern="0" dirty="0"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0" y="133350"/>
            <a:ext cx="5149850" cy="1143000"/>
          </a:xfrm>
        </p:spPr>
        <p:txBody>
          <a:bodyPr/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Leadership Resume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174" y="1536700"/>
            <a:ext cx="8378826" cy="4940300"/>
          </a:xfrm>
        </p:spPr>
        <p:txBody>
          <a:bodyPr/>
          <a:lstStyle/>
          <a:p>
            <a:pPr marL="406400" lvl="1" indent="0">
              <a:buNone/>
            </a:pPr>
            <a:r>
              <a:rPr lang="en-US" sz="2400" dirty="0" smtClean="0"/>
              <a:t>Leadership Resume</a:t>
            </a:r>
          </a:p>
          <a:p>
            <a:pPr lvl="1"/>
            <a:r>
              <a:rPr lang="en-US" sz="2400" dirty="0" smtClean="0"/>
              <a:t>Different than a “Brag Sheet”</a:t>
            </a:r>
          </a:p>
          <a:p>
            <a:pPr lvl="1"/>
            <a:r>
              <a:rPr lang="en-US" sz="2400" dirty="0" smtClean="0"/>
              <a:t>Expands upon:</a:t>
            </a:r>
          </a:p>
          <a:p>
            <a:pPr lvl="2"/>
            <a:r>
              <a:rPr lang="en-US" dirty="0" smtClean="0"/>
              <a:t>Leadership positions, projects, situations, responsibilities</a:t>
            </a:r>
          </a:p>
          <a:p>
            <a:pPr lvl="2"/>
            <a:r>
              <a:rPr lang="en-US" dirty="0" smtClean="0"/>
              <a:t>Not a list of community service or extracurricular activities</a:t>
            </a:r>
          </a:p>
          <a:p>
            <a:pPr lvl="2"/>
            <a:r>
              <a:rPr lang="en-US" sz="2000" dirty="0" smtClean="0"/>
              <a:t>Situation or Task</a:t>
            </a:r>
          </a:p>
          <a:p>
            <a:pPr lvl="2"/>
            <a:r>
              <a:rPr lang="en-US" sz="2000" dirty="0" smtClean="0"/>
              <a:t>Actions</a:t>
            </a:r>
          </a:p>
          <a:p>
            <a:pPr lvl="2"/>
            <a:r>
              <a:rPr lang="en-US" sz="2000" dirty="0" smtClean="0"/>
              <a:t>Result</a:t>
            </a:r>
          </a:p>
          <a:p>
            <a:pPr lvl="2"/>
            <a:r>
              <a:rPr lang="en-US" dirty="0" smtClean="0"/>
              <a:t>How you made a positive impact</a:t>
            </a:r>
          </a:p>
          <a:p>
            <a:pPr marL="406400" lvl="1" indent="0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691438" y="6524625"/>
            <a:ext cx="1452562" cy="333375"/>
          </a:xfrm>
          <a:prstGeom prst="rect">
            <a:avLst/>
          </a:prstGeom>
        </p:spPr>
        <p:txBody>
          <a:bodyPr/>
          <a:lstStyle/>
          <a:p>
            <a:fld id="{FA28094F-B4D4-4D61-A0CB-F323A54165F3}" type="slidenum">
              <a:rPr lang="en-US" smtClean="0"/>
              <a:pPr/>
              <a:t>2</a:t>
            </a:fld>
            <a:r>
              <a:rPr lang="en-US" smtClean="0"/>
              <a:t>/7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 rot="19991363">
            <a:off x="503017" y="3863884"/>
            <a:ext cx="6501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19991363">
            <a:off x="492471" y="4362944"/>
            <a:ext cx="8463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IMPACT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58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0" y="133350"/>
            <a:ext cx="5149850" cy="1143000"/>
          </a:xfrm>
        </p:spPr>
        <p:txBody>
          <a:bodyPr/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Leadership Resume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174" y="1536700"/>
            <a:ext cx="8378826" cy="4940300"/>
          </a:xfrm>
        </p:spPr>
        <p:txBody>
          <a:bodyPr>
            <a:normAutofit lnSpcReduction="10000"/>
          </a:bodyPr>
          <a:lstStyle/>
          <a:p>
            <a:pPr marL="406400" lvl="1" indent="0">
              <a:buNone/>
            </a:pPr>
            <a:r>
              <a:rPr lang="en-US" dirty="0" smtClean="0"/>
              <a:t>Examples</a:t>
            </a:r>
            <a:endParaRPr lang="en-US" dirty="0"/>
          </a:p>
          <a:p>
            <a:pPr lvl="1"/>
            <a:r>
              <a:rPr lang="en-US" dirty="0" smtClean="0"/>
              <a:t>ASB </a:t>
            </a:r>
            <a:r>
              <a:rPr lang="en-US" dirty="0"/>
              <a:t>– 3 years		</a:t>
            </a:r>
            <a:r>
              <a:rPr lang="en-US" dirty="0" smtClean="0"/>
              <a:t>	Girl </a:t>
            </a:r>
            <a:r>
              <a:rPr lang="en-US" dirty="0"/>
              <a:t>Scout Gold Award</a:t>
            </a:r>
          </a:p>
          <a:p>
            <a:pPr lvl="1"/>
            <a:r>
              <a:rPr lang="en-US" dirty="0" smtClean="0"/>
              <a:t>Yearbook </a:t>
            </a:r>
            <a:r>
              <a:rPr lang="en-US" dirty="0"/>
              <a:t>Editor – Senior Year	</a:t>
            </a:r>
            <a:r>
              <a:rPr lang="en-US" dirty="0" smtClean="0"/>
              <a:t>President </a:t>
            </a:r>
            <a:r>
              <a:rPr lang="en-US" dirty="0"/>
              <a:t>of </a:t>
            </a:r>
            <a:r>
              <a:rPr lang="en-US" dirty="0" smtClean="0"/>
              <a:t>Galileo Club</a:t>
            </a:r>
            <a:endParaRPr lang="en-US" dirty="0"/>
          </a:p>
          <a:p>
            <a:pPr lvl="1"/>
            <a:r>
              <a:rPr lang="en-US" dirty="0" smtClean="0"/>
              <a:t>Water </a:t>
            </a:r>
            <a:r>
              <a:rPr lang="en-US" dirty="0"/>
              <a:t>Polo captain		</a:t>
            </a:r>
            <a:r>
              <a:rPr lang="en-US" dirty="0" smtClean="0"/>
              <a:t>40 </a:t>
            </a:r>
            <a:r>
              <a:rPr lang="en-US" dirty="0"/>
              <a:t>Hours Community </a:t>
            </a:r>
            <a:r>
              <a:rPr lang="en-US" dirty="0" smtClean="0"/>
              <a:t>Service</a:t>
            </a:r>
          </a:p>
          <a:p>
            <a:pPr lvl="1"/>
            <a:r>
              <a:rPr lang="en-US" dirty="0" smtClean="0"/>
              <a:t>Kairos leader</a:t>
            </a:r>
            <a:endParaRPr lang="en-US" dirty="0" smtClean="0"/>
          </a:p>
          <a:p>
            <a:pPr marL="406400" lvl="1" indent="0">
              <a:buNone/>
            </a:pPr>
            <a:endParaRPr lang="en-US" dirty="0"/>
          </a:p>
          <a:p>
            <a:pPr marL="406400" lvl="1" indent="0">
              <a:buNone/>
            </a:pPr>
            <a:r>
              <a:rPr lang="en-US" dirty="0" smtClean="0"/>
              <a:t>Better Examples</a:t>
            </a:r>
          </a:p>
          <a:p>
            <a:pPr lvl="1"/>
            <a:r>
              <a:rPr lang="en-US" dirty="0" smtClean="0"/>
              <a:t>Conceived </a:t>
            </a:r>
            <a:r>
              <a:rPr lang="en-US" dirty="0"/>
              <a:t>and organized a service day for me and friends to visit assisted living centers to play bingo and read books with seniors</a:t>
            </a:r>
          </a:p>
          <a:p>
            <a:pPr lvl="1"/>
            <a:r>
              <a:rPr lang="en-US" dirty="0" smtClean="0"/>
              <a:t>Worked </a:t>
            </a:r>
            <a:r>
              <a:rPr lang="en-US" dirty="0"/>
              <a:t>15 hours/week in summer at bakery selling cookies</a:t>
            </a:r>
          </a:p>
          <a:p>
            <a:pPr lvl="1"/>
            <a:r>
              <a:rPr lang="en-US" dirty="0" smtClean="0"/>
              <a:t>Baseball </a:t>
            </a:r>
            <a:r>
              <a:rPr lang="en-US" dirty="0"/>
              <a:t>Team captain – responsible for daily warmups, motivating team, and keeping them informed of schedules; Stepped in to keep disputes from escalating; Led team to CIF runner ups 2 years</a:t>
            </a:r>
          </a:p>
          <a:p>
            <a:pPr marL="406400" lvl="1" indent="0">
              <a:buNone/>
            </a:pPr>
            <a:endParaRPr lang="en-US" dirty="0"/>
          </a:p>
          <a:p>
            <a:pPr marL="406400" lvl="1" indent="0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691438" y="6524625"/>
            <a:ext cx="1452562" cy="333375"/>
          </a:xfrm>
          <a:prstGeom prst="rect">
            <a:avLst/>
          </a:prstGeom>
        </p:spPr>
        <p:txBody>
          <a:bodyPr/>
          <a:lstStyle/>
          <a:p>
            <a:fld id="{FA28094F-B4D4-4D61-A0CB-F323A54165F3}" type="slidenum">
              <a:rPr lang="en-US" smtClean="0"/>
              <a:pPr/>
              <a:t>3</a:t>
            </a:fld>
            <a:r>
              <a:rPr lang="en-US" smtClean="0"/>
              <a:t>/7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969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0" y="133350"/>
            <a:ext cx="5149850" cy="1143000"/>
          </a:xfrm>
        </p:spPr>
        <p:txBody>
          <a:bodyPr/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Leadership Resume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174" y="1536700"/>
            <a:ext cx="8378826" cy="4940300"/>
          </a:xfrm>
        </p:spPr>
        <p:txBody>
          <a:bodyPr>
            <a:normAutofit/>
          </a:bodyPr>
          <a:lstStyle/>
          <a:p>
            <a:pPr marL="406400" lvl="1" indent="0">
              <a:buNone/>
            </a:pPr>
            <a:r>
              <a:rPr lang="en-US" sz="2400" dirty="0"/>
              <a:t>Model </a:t>
            </a:r>
            <a:r>
              <a:rPr lang="en-US" sz="2400" dirty="0" smtClean="0"/>
              <a:t>Example #1</a:t>
            </a:r>
            <a:endParaRPr lang="en-US" sz="2400" dirty="0"/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Service Leader (Kairos)</a:t>
            </a:r>
            <a:endParaRPr lang="en-US" sz="2400" dirty="0" smtClean="0"/>
          </a:p>
          <a:p>
            <a:pPr lvl="2"/>
            <a:r>
              <a:rPr lang="en-US" sz="2200" dirty="0" smtClean="0"/>
              <a:t>Selected 1 of 12 from all 128 seniors to be a group leader at Kairos – a religious retreat for 265 freshman and sophomore students.</a:t>
            </a:r>
          </a:p>
          <a:p>
            <a:pPr lvl="2"/>
            <a:r>
              <a:rPr lang="en-US" sz="2200" dirty="0" smtClean="0"/>
              <a:t>Planned and 7 led discussions for my group of 8</a:t>
            </a:r>
          </a:p>
          <a:p>
            <a:pPr lvl="2"/>
            <a:r>
              <a:rPr lang="en-US" sz="2200" dirty="0" smtClean="0"/>
              <a:t>Responsible for keeping group on time and on task</a:t>
            </a:r>
            <a:endParaRPr lang="en-US" sz="2200" dirty="0" smtClean="0"/>
          </a:p>
          <a:p>
            <a:pPr lvl="2"/>
            <a:r>
              <a:rPr lang="en-US" sz="2200" dirty="0" smtClean="0"/>
              <a:t>Peacefully resolved 2 conflicts between students</a:t>
            </a:r>
          </a:p>
          <a:p>
            <a:pPr lvl="2"/>
            <a:r>
              <a:rPr lang="en-US" sz="2200" dirty="0" smtClean="0"/>
              <a:t>Attendees returned inspired to be servant leaders</a:t>
            </a:r>
          </a:p>
          <a:p>
            <a:pPr lvl="2"/>
            <a:r>
              <a:rPr lang="en-US" sz="2200" dirty="0" smtClean="0"/>
              <a:t>Praised by Advisors on my results</a:t>
            </a:r>
            <a:endParaRPr lang="en-US" sz="2200" dirty="0"/>
          </a:p>
          <a:p>
            <a:pPr marL="406400" lvl="1" indent="0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691438" y="6524625"/>
            <a:ext cx="1452562" cy="333375"/>
          </a:xfrm>
          <a:prstGeom prst="rect">
            <a:avLst/>
          </a:prstGeom>
        </p:spPr>
        <p:txBody>
          <a:bodyPr/>
          <a:lstStyle/>
          <a:p>
            <a:fld id="{FA28094F-B4D4-4D61-A0CB-F323A54165F3}" type="slidenum">
              <a:rPr lang="en-US" smtClean="0"/>
              <a:pPr/>
              <a:t>4</a:t>
            </a:fld>
            <a:r>
              <a:rPr lang="en-US" smtClean="0"/>
              <a:t>/7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69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0" y="133350"/>
            <a:ext cx="5149850" cy="1143000"/>
          </a:xfrm>
        </p:spPr>
        <p:txBody>
          <a:bodyPr/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Leadership Resume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536700"/>
            <a:ext cx="8915400" cy="4940300"/>
          </a:xfrm>
        </p:spPr>
        <p:txBody>
          <a:bodyPr>
            <a:normAutofit/>
          </a:bodyPr>
          <a:lstStyle/>
          <a:p>
            <a:pPr marL="406400" lvl="1" indent="0">
              <a:buNone/>
            </a:pPr>
            <a:r>
              <a:rPr lang="en-US" dirty="0" smtClean="0"/>
              <a:t>Model </a:t>
            </a:r>
            <a:r>
              <a:rPr lang="en-US" dirty="0" smtClean="0"/>
              <a:t>Example #2</a:t>
            </a:r>
            <a:endParaRPr lang="en-US" dirty="0" smtClean="0"/>
          </a:p>
          <a:p>
            <a:pPr marL="406400" lvl="1" indent="0">
              <a:buNone/>
            </a:pPr>
            <a:endParaRPr lang="en-US" dirty="0"/>
          </a:p>
          <a:p>
            <a:pPr lvl="1"/>
            <a:r>
              <a:rPr lang="en-US" dirty="0" smtClean="0"/>
              <a:t>President </a:t>
            </a:r>
            <a:r>
              <a:rPr lang="en-US" dirty="0"/>
              <a:t>of Rocketry Club – Junior and Senior Year</a:t>
            </a:r>
          </a:p>
          <a:p>
            <a:pPr lvl="2"/>
            <a:r>
              <a:rPr lang="en-US" dirty="0" smtClean="0"/>
              <a:t>Worked </a:t>
            </a:r>
            <a:r>
              <a:rPr lang="en-US" dirty="0"/>
              <a:t>with Advisor to schedule weekly 1 hour meetings with agenda during school year.  Established 7 team goals; gained </a:t>
            </a:r>
            <a:r>
              <a:rPr lang="en-US" dirty="0" smtClean="0"/>
              <a:t>approval from principal</a:t>
            </a:r>
            <a:endParaRPr lang="en-US" dirty="0"/>
          </a:p>
          <a:p>
            <a:pPr lvl="2"/>
            <a:r>
              <a:rPr lang="en-US" dirty="0" smtClean="0"/>
              <a:t>Assigned </a:t>
            </a:r>
            <a:r>
              <a:rPr lang="en-US" dirty="0"/>
              <a:t>6 other students: keep schedule, raise funds, keep area neat</a:t>
            </a:r>
          </a:p>
          <a:p>
            <a:pPr lvl="2"/>
            <a:r>
              <a:rPr lang="en-US" dirty="0" smtClean="0"/>
              <a:t>Recruited </a:t>
            </a:r>
            <a:r>
              <a:rPr lang="en-US" dirty="0"/>
              <a:t>12 new members, total now 22; managed $3,500 budget</a:t>
            </a:r>
          </a:p>
          <a:p>
            <a:pPr lvl="2"/>
            <a:r>
              <a:rPr lang="en-US" dirty="0" smtClean="0"/>
              <a:t>Organized </a:t>
            </a:r>
            <a:r>
              <a:rPr lang="en-US" dirty="0"/>
              <a:t>entry in 6 regional competitions; (1) 2nd place, (2) 4th place</a:t>
            </a:r>
          </a:p>
          <a:p>
            <a:pPr lvl="2"/>
            <a:r>
              <a:rPr lang="en-US" dirty="0" smtClean="0"/>
              <a:t>Team </a:t>
            </a:r>
            <a:r>
              <a:rPr lang="en-US" dirty="0"/>
              <a:t>is more experienced, poised to grow, compete at higher </a:t>
            </a:r>
            <a:r>
              <a:rPr lang="en-US" dirty="0" smtClean="0"/>
              <a:t>levels</a:t>
            </a:r>
          </a:p>
          <a:p>
            <a:pPr lvl="1"/>
            <a:endParaRPr lang="en-US" dirty="0"/>
          </a:p>
          <a:p>
            <a:pPr marL="406400" lvl="1" indent="0" algn="ctr">
              <a:buNone/>
            </a:pPr>
            <a:r>
              <a:rPr lang="en-US" sz="4400" dirty="0" smtClean="0"/>
              <a:t>Your Turn</a:t>
            </a:r>
            <a:endParaRPr lang="en-US" sz="4400" dirty="0"/>
          </a:p>
          <a:p>
            <a:pPr marL="406400" lvl="1" indent="0">
              <a:buNone/>
            </a:pPr>
            <a:endParaRPr lang="en-US" dirty="0"/>
          </a:p>
          <a:p>
            <a:pPr marL="406400" lvl="1" indent="0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691438" y="6524625"/>
            <a:ext cx="1452562" cy="333375"/>
          </a:xfrm>
          <a:prstGeom prst="rect">
            <a:avLst/>
          </a:prstGeom>
        </p:spPr>
        <p:txBody>
          <a:bodyPr/>
          <a:lstStyle/>
          <a:p>
            <a:fld id="{FA28094F-B4D4-4D61-A0CB-F323A54165F3}" type="slidenum">
              <a:rPr lang="en-US" smtClean="0"/>
              <a:pPr/>
              <a:t>5</a:t>
            </a:fld>
            <a:r>
              <a:rPr lang="en-US" smtClean="0"/>
              <a:t>/7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888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0" y="133350"/>
            <a:ext cx="5149850" cy="1143000"/>
          </a:xfrm>
        </p:spPr>
        <p:txBody>
          <a:bodyPr/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Leadership Resume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174" y="1536700"/>
            <a:ext cx="8378826" cy="4940300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sz="2400" dirty="0"/>
              <a:t>Leadership </a:t>
            </a:r>
            <a:r>
              <a:rPr lang="en-US" sz="2400" dirty="0" smtClean="0"/>
              <a:t>positions</a:t>
            </a:r>
          </a:p>
          <a:p>
            <a:pPr lvl="2"/>
            <a:r>
              <a:rPr lang="en-US" sz="2200" dirty="0" smtClean="0"/>
              <a:t>Eagle/Gold Scout, but what did you do for Eagle/Gold project; what did you accomplish in various positions</a:t>
            </a:r>
            <a:endParaRPr lang="en-US" sz="2200" dirty="0"/>
          </a:p>
          <a:p>
            <a:pPr lvl="1"/>
            <a:r>
              <a:rPr lang="en-US" sz="2400" dirty="0" smtClean="0"/>
              <a:t>Projects</a:t>
            </a:r>
          </a:p>
          <a:p>
            <a:pPr lvl="2"/>
            <a:r>
              <a:rPr lang="en-US" sz="2200" dirty="0" smtClean="0"/>
              <a:t>Conceived project to restore 6 park benches. Recruited 8 helpers, raised $250, gained permission from City Council, executed in 2 days, 6 weeks overall.</a:t>
            </a:r>
            <a:endParaRPr lang="en-US" sz="2200" dirty="0"/>
          </a:p>
          <a:p>
            <a:pPr lvl="1"/>
            <a:r>
              <a:rPr lang="en-US" sz="2400" dirty="0" smtClean="0"/>
              <a:t>Situations</a:t>
            </a:r>
          </a:p>
          <a:p>
            <a:pPr lvl="2"/>
            <a:r>
              <a:rPr lang="en-US" sz="2200" dirty="0" smtClean="0"/>
              <a:t>While riding my bike to prepare for a race, I came </a:t>
            </a:r>
            <a:r>
              <a:rPr lang="en-US" sz="2200" smtClean="0"/>
              <a:t>upon </a:t>
            </a:r>
            <a:r>
              <a:rPr lang="en-US" sz="2200" smtClean="0"/>
              <a:t>a </a:t>
            </a:r>
            <a:r>
              <a:rPr lang="en-US" sz="2200" dirty="0" smtClean="0"/>
              <a:t>scene involving another bicyclist who was suffering a heart attack</a:t>
            </a:r>
            <a:endParaRPr lang="en-US" sz="2200" dirty="0"/>
          </a:p>
          <a:p>
            <a:pPr lvl="1"/>
            <a:r>
              <a:rPr lang="en-US" sz="2400" dirty="0" smtClean="0"/>
              <a:t>Responsibilities</a:t>
            </a:r>
          </a:p>
          <a:p>
            <a:pPr lvl="2"/>
            <a:r>
              <a:rPr lang="en-US" sz="2200" dirty="0" smtClean="0"/>
              <a:t>Special needs sibling or elderly grandparent – daily routine to assist parents or while parents work</a:t>
            </a:r>
          </a:p>
          <a:p>
            <a:pPr lvl="2"/>
            <a:r>
              <a:rPr lang="en-US" sz="2200" dirty="0" smtClean="0"/>
              <a:t>Employed at local bakery to help earn money for family bills</a:t>
            </a:r>
            <a:endParaRPr lang="en-US" sz="2200" dirty="0"/>
          </a:p>
          <a:p>
            <a:pPr marL="406400" lvl="1" indent="0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691438" y="6524625"/>
            <a:ext cx="1452562" cy="333375"/>
          </a:xfrm>
          <a:prstGeom prst="rect">
            <a:avLst/>
          </a:prstGeom>
        </p:spPr>
        <p:txBody>
          <a:bodyPr/>
          <a:lstStyle/>
          <a:p>
            <a:fld id="{FA28094F-B4D4-4D61-A0CB-F323A54165F3}" type="slidenum">
              <a:rPr lang="en-US" smtClean="0"/>
              <a:pPr/>
              <a:t>6</a:t>
            </a:fld>
            <a:r>
              <a:rPr lang="en-US" smtClean="0"/>
              <a:t>/7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54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Line 5"/>
          <p:cNvSpPr>
            <a:spLocks noChangeShapeType="1"/>
          </p:cNvSpPr>
          <p:nvPr/>
        </p:nvSpPr>
        <p:spPr bwMode="auto">
          <a:xfrm>
            <a:off x="382588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3588" y="2438400"/>
            <a:ext cx="2540000" cy="279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USAFA Standard">
  <a:themeElements>
    <a:clrScheme name="4_USAFA Standar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4_USAFA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4_USAFA Standar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USAFA Standard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8">
        <a:dk1>
          <a:srgbClr val="0C2D83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9256F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5269</TotalTime>
  <Words>370</Words>
  <Application>Microsoft Office PowerPoint</Application>
  <PresentationFormat>On-screen Show (4:3)</PresentationFormat>
  <Paragraphs>72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</vt:lpstr>
      <vt:lpstr>4_USAFA Standard</vt:lpstr>
      <vt:lpstr>The Leadership Resume   </vt:lpstr>
      <vt:lpstr>The Leadership Resume</vt:lpstr>
      <vt:lpstr>The Leadership Resume</vt:lpstr>
      <vt:lpstr>The Leadership Resume</vt:lpstr>
      <vt:lpstr>The Leadership Resume</vt:lpstr>
      <vt:lpstr>The Leadership Resume</vt:lpstr>
      <vt:lpstr>PowerPoint Presentation</vt:lpstr>
    </vt:vector>
  </TitlesOfParts>
  <Company>ccp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USAFA Update</dc:title>
  <dc:creator>Eric.Roehrkasse</dc:creator>
  <cp:lastModifiedBy>Staso, Steve</cp:lastModifiedBy>
  <cp:revision>279</cp:revision>
  <dcterms:created xsi:type="dcterms:W3CDTF">2003-07-18T20:01:35Z</dcterms:created>
  <dcterms:modified xsi:type="dcterms:W3CDTF">2017-07-07T05:13:32Z</dcterms:modified>
</cp:coreProperties>
</file>