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73" r:id="rId4"/>
    <p:sldMasterId id="2147483775" r:id="rId5"/>
  </p:sldMasterIdLst>
  <p:notesMasterIdLst>
    <p:notesMasterId r:id="rId43"/>
  </p:notesMasterIdLst>
  <p:handoutMasterIdLst>
    <p:handoutMasterId r:id="rId44"/>
  </p:handoutMasterIdLst>
  <p:sldIdLst>
    <p:sldId id="286" r:id="rId6"/>
    <p:sldId id="287" r:id="rId7"/>
    <p:sldId id="291" r:id="rId8"/>
    <p:sldId id="290" r:id="rId9"/>
    <p:sldId id="292" r:id="rId10"/>
    <p:sldId id="293" r:id="rId11"/>
    <p:sldId id="294" r:id="rId12"/>
    <p:sldId id="295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30" r:id="rId36"/>
    <p:sldId id="324" r:id="rId37"/>
    <p:sldId id="325" r:id="rId38"/>
    <p:sldId id="326" r:id="rId39"/>
    <p:sldId id="327" r:id="rId40"/>
    <p:sldId id="328" r:id="rId41"/>
    <p:sldId id="329" r:id="rId4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D83"/>
    <a:srgbClr val="003399"/>
    <a:srgbClr val="A42C79"/>
    <a:srgbClr val="923799"/>
    <a:srgbClr val="874789"/>
    <a:srgbClr val="1D4A73"/>
    <a:srgbClr val="C808A3"/>
    <a:srgbClr val="7B448C"/>
    <a:srgbClr val="11F33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49" autoAdjust="0"/>
    <p:restoredTop sz="92989" autoAdjust="0"/>
  </p:normalViewPr>
  <p:slideViewPr>
    <p:cSldViewPr snapToGrid="0">
      <p:cViewPr>
        <p:scale>
          <a:sx n="106" d="100"/>
          <a:sy n="106" d="100"/>
        </p:scale>
        <p:origin x="-629" y="9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646" y="-96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" y="0"/>
            <a:ext cx="2982119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4" y="0"/>
            <a:ext cx="2982119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8" y="8831306"/>
            <a:ext cx="2982119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3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4" y="8831306"/>
            <a:ext cx="2982119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19C01E9-AAD8-4293-86A2-7C69C0B0F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06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" y="0"/>
            <a:ext cx="2982119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0"/>
            <a:ext cx="2982119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91" y="4416454"/>
            <a:ext cx="5046663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" y="8831306"/>
            <a:ext cx="2982119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8831306"/>
            <a:ext cx="2982119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5A61A8E-4F1A-47A9-8FC0-A2ABC7FF73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22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76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61A8E-4F1A-47A9-8FC0-A2ABC7FF734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17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do the DACs fit 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345AB2-966B-4B2A-A006-F2D1F3C499F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do not mix and match ACT and SAT scores.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6D03D-99BB-49B7-8962-C2C603FA880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7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B5025-B387-4CDA-AF51-1B1BD377376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Deadlines</a:t>
            </a:r>
            <a:r>
              <a:rPr lang="en-US" baseline="0" dirty="0" smtClean="0"/>
              <a:t> usually in October</a:t>
            </a:r>
          </a:p>
          <a:p>
            <a:r>
              <a:rPr lang="en-US" baseline="0" dirty="0" smtClean="0"/>
              <a:t>Interviews usually around Thanksgiving</a:t>
            </a:r>
          </a:p>
          <a:p>
            <a:r>
              <a:rPr lang="en-US" baseline="0" dirty="0" smtClean="0"/>
              <a:t>Nominations due to Admissions by January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Securing a nomination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Apply to all nominating sources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Everyone can apply for: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Congressional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District of your parents’ home of record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Deadlines and procedures differ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Consult the Congressperson’s website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Usually require an interview</a:t>
            </a:r>
          </a:p>
          <a:p>
            <a:pPr lvl="4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Interviews generally occur around Thanksgiving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May require essays/resume, etc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Deadline for Congressperson to submit nomination is 31 Jan 2010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Senatorial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Your parents’ home state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See above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Apply to the Vice President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Deadline is 31 Oct 2009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Other nominating categories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Presidential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Son/daughter of Active duty military</a:t>
            </a:r>
          </a:p>
          <a:p>
            <a:pPr lvl="4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 active duty at least 8 years</a:t>
            </a:r>
          </a:p>
          <a:p>
            <a:pPr lvl="4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Retired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Son/daughter of Reservist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Unlimited nominations, but only 100 appointments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JROTC honor unit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Unlimited nominations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Only 20 Appointments (also competes with ROTC)</a:t>
            </a:r>
          </a:p>
          <a:p>
            <a:pPr lvl="1"/>
            <a:r>
              <a:rPr lang="en-US"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nomination process is independent of the USAFA Admissions process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6D03D-99BB-49B7-8962-C2C603FA880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evaluations – also looking at character, integrity,</a:t>
            </a:r>
            <a:r>
              <a:rPr lang="en-US" baseline="0" dirty="0" smtClean="0"/>
              <a:t> examples of leadership in the classroom,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LOR – character, integrity, leadership, ethics  - examples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Tell the selection panel something that is not already known through your transcript and resume.  The writer should know you well.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6D03D-99BB-49B7-8962-C2C603FA880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benefits you to complete your application early.  Why?  We do some early offers in the fall!  If you are highly qualified and we are very interested, we may offer</a:t>
            </a:r>
            <a:r>
              <a:rPr lang="en-US" baseline="0" dirty="0" smtClean="0"/>
              <a:t> you an early appointment and let your nominating sources know we are interested which may encourage them to give you a nomination.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Selections panel takes a “whole person” look at your application and provides a qualitative rating.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6D03D-99BB-49B7-8962-C2C603FA880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697B3-113D-457A-BACD-FB68403A86B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256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2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8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24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70548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536700"/>
            <a:ext cx="4114800" cy="4740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1536700"/>
            <a:ext cx="4116388" cy="2293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75" y="3983038"/>
            <a:ext cx="4116388" cy="2293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34250" y="6524625"/>
            <a:ext cx="1452563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8249-5581-4C36-8E47-73FDCB367DBB}" type="slidenum">
              <a:rPr lang="en-US"/>
              <a:pPr>
                <a:defRPr/>
              </a:pPr>
              <a:t>‹#›</a:t>
            </a:fld>
            <a:r>
              <a:rPr lang="en-US" dirty="0"/>
              <a:t>/7</a:t>
            </a:r>
          </a:p>
        </p:txBody>
      </p:sp>
    </p:spTree>
    <p:extLst>
      <p:ext uri="{BB962C8B-B14F-4D97-AF65-F5344CB8AC3E}">
        <p14:creationId xmlns:p14="http://schemas.microsoft.com/office/powerpoint/2010/main" val="424508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72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70548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4175" y="1536700"/>
            <a:ext cx="4114800" cy="4740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51375" y="1536700"/>
            <a:ext cx="4116388" cy="47402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334250" y="6524625"/>
            <a:ext cx="1452563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D85C17-27E9-4C20-BB7C-9F5B9061DF56}" type="slidenum">
              <a:rPr lang="en-US"/>
              <a:pPr/>
              <a:t>‹#›</a:t>
            </a:fld>
            <a:r>
              <a:rPr lang="en-US"/>
              <a:t>/7</a:t>
            </a:r>
          </a:p>
        </p:txBody>
      </p:sp>
    </p:spTree>
    <p:extLst>
      <p:ext uri="{BB962C8B-B14F-4D97-AF65-F5344CB8AC3E}">
        <p14:creationId xmlns:p14="http://schemas.microsoft.com/office/powerpoint/2010/main" val="224733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4552950" y="1428335"/>
            <a:ext cx="38100" cy="5029200"/>
          </a:xfrm>
          <a:prstGeom prst="line">
            <a:avLst/>
          </a:prstGeom>
          <a:solidFill>
            <a:srgbClr val="0C2D83"/>
          </a:solidFill>
          <a:ln w="50800" cap="flat" cmpd="sng" algn="ctr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57200" y="3886194"/>
            <a:ext cx="8239539" cy="0"/>
          </a:xfrm>
          <a:prstGeom prst="line">
            <a:avLst/>
          </a:prstGeom>
          <a:solidFill>
            <a:srgbClr val="0C2D83"/>
          </a:solidFill>
          <a:ln w="50800" cap="flat" cmpd="sng" algn="ctr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240632" y="1388548"/>
            <a:ext cx="4331368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Guidance</a:t>
            </a:r>
            <a:endParaRPr lang="en-US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4552951" y="1388548"/>
            <a:ext cx="4369668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Purpose</a:t>
            </a:r>
            <a:endParaRPr lang="en-US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 userDrawn="1"/>
        </p:nvSpPr>
        <p:spPr bwMode="auto">
          <a:xfrm>
            <a:off x="240632" y="3920172"/>
            <a:ext cx="4331367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Process</a:t>
            </a:r>
            <a:endParaRPr lang="en-US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50257" y="1725613"/>
            <a:ext cx="4319556" cy="219455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Bullets Arial 18</a:t>
            </a:r>
          </a:p>
          <a:p>
            <a:pPr marL="339725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Sub Bullets Arial16</a:t>
            </a:r>
            <a:endParaRPr lang="en-US" sz="1600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250257" y="4263072"/>
            <a:ext cx="4309931" cy="224748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Bullets</a:t>
            </a:r>
          </a:p>
          <a:p>
            <a:pPr marL="339725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572106" y="1725612"/>
            <a:ext cx="4341094" cy="219456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Bullets</a:t>
            </a:r>
          </a:p>
          <a:p>
            <a:pPr marL="347663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560188" y="4263072"/>
            <a:ext cx="4353011" cy="224749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Bullets</a:t>
            </a:r>
          </a:p>
          <a:p>
            <a:pPr marL="339725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5" name="AutoShape 2"/>
          <p:cNvSpPr>
            <a:spLocks noChangeArrowheads="1"/>
          </p:cNvSpPr>
          <p:nvPr userDrawn="1"/>
        </p:nvSpPr>
        <p:spPr bwMode="auto">
          <a:xfrm>
            <a:off x="4551859" y="3920172"/>
            <a:ext cx="4369668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Current </a:t>
            </a:r>
            <a:r>
              <a:rPr lang="en-US" sz="1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Sr</a:t>
            </a:r>
            <a:r>
              <a:rPr 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 Leader Intent</a:t>
            </a:r>
          </a:p>
        </p:txBody>
      </p:sp>
    </p:spTree>
    <p:extLst>
      <p:ext uri="{BB962C8B-B14F-4D97-AF65-F5344CB8AC3E}">
        <p14:creationId xmlns:p14="http://schemas.microsoft.com/office/powerpoint/2010/main" val="1209738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0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9" y="76200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79946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8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34.xml"/><Relationship Id="rId7" Type="http://schemas.openxmlformats.org/officeDocument/2006/relationships/image" Target="../media/image28.wmf"/><Relationship Id="rId12" Type="http://schemas.openxmlformats.org/officeDocument/2006/relationships/image" Target="../media/image3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3.xml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slide" Target="slide14.xml"/><Relationship Id="rId4" Type="http://schemas.openxmlformats.org/officeDocument/2006/relationships/image" Target="../media/image26.wmf"/><Relationship Id="rId9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5.xml"/><Relationship Id="rId5" Type="http://schemas.openxmlformats.org/officeDocument/2006/relationships/slide" Target="slide21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slide" Target="slid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8.jpeg"/><Relationship Id="rId5" Type="http://schemas.openxmlformats.org/officeDocument/2006/relationships/image" Target="../media/image19.wmf"/><Relationship Id="rId10" Type="http://schemas.openxmlformats.org/officeDocument/2006/relationships/slide" Target="slide26.xml"/><Relationship Id="rId4" Type="http://schemas.openxmlformats.org/officeDocument/2006/relationships/oleObject" Target="../embeddings/oleObject6.bin"/><Relationship Id="rId9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4267200" y="2347023"/>
            <a:ext cx="431719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effectLst/>
              </a:rPr>
              <a:t>The Academy Admissions Process</a:t>
            </a:r>
            <a:endParaRPr lang="en-US" kern="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1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382200" y="631600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82200" y="1567588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584610" y="4743731"/>
            <a:ext cx="3083514" cy="1489075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z="1600" i="1" dirty="0"/>
              <a:t>Ms. Patty Edmond</a:t>
            </a:r>
          </a:p>
          <a:p>
            <a:r>
              <a:rPr lang="en-US" sz="1200" dirty="0"/>
              <a:t>Deputy Chief, Selections Division</a:t>
            </a:r>
          </a:p>
          <a:p>
            <a:r>
              <a:rPr lang="en-US" sz="1200" dirty="0"/>
              <a:t>US Air Force Academy </a:t>
            </a:r>
          </a:p>
          <a:p>
            <a:endParaRPr lang="en-US" sz="1200" dirty="0"/>
          </a:p>
        </p:txBody>
      </p:sp>
      <p:pic>
        <p:nvPicPr>
          <p:cNvPr id="1026" name="Picture 2" descr="https://sharepoint.usafa.edu/hq/CM/Shared%20Documents/Logo/USAFA%20Logo%20v%203%20line%20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2" y="2281515"/>
            <a:ext cx="2973096" cy="33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33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13621" y="495651"/>
            <a:ext cx="207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none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Link to admissions porta</a:t>
            </a:r>
            <a:r>
              <a:rPr lang="en-US" sz="1800" u="none" dirty="0">
                <a:solidFill>
                  <a:srgbClr val="FF0000"/>
                </a:solidFill>
                <a:latin typeface="Trebuchet MS" panose="020B0603020202020204" pitchFamily="34" charset="0"/>
              </a:rPr>
              <a:t>l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7177238" y="1140362"/>
            <a:ext cx="374583" cy="2200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62200" y="304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rebuchet MS" panose="020B0603020202020204" pitchFamily="34" charset="0"/>
              </a:rPr>
              <a:t>www.academyadmissions.com</a:t>
            </a:r>
            <a:endParaRPr lang="en-US" sz="1800" dirty="0">
              <a:latin typeface="Trebuchet MS" panose="020B0603020202020204" pitchFamily="34" charset="0"/>
            </a:endParaRPr>
          </a:p>
        </p:txBody>
      </p:sp>
      <p:pic>
        <p:nvPicPr>
          <p:cNvPr id="388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 t="11256" r="363" b="4168"/>
          <a:stretch/>
        </p:blipFill>
        <p:spPr bwMode="auto">
          <a:xfrm>
            <a:off x="381000" y="1379421"/>
            <a:ext cx="8620123" cy="468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hlinkClick r:id="" action="ppaction://hlinkshowjump?jump=nextslide"/>
          </p:cNvPr>
          <p:cNvSpPr/>
          <p:nvPr/>
        </p:nvSpPr>
        <p:spPr bwMode="auto">
          <a:xfrm>
            <a:off x="5181600" y="1250366"/>
            <a:ext cx="16764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5" y="1531235"/>
            <a:ext cx="7225553" cy="472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3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8" t="11181" r="7006" b="3751"/>
          <a:stretch/>
        </p:blipFill>
        <p:spPr bwMode="auto">
          <a:xfrm>
            <a:off x="1604683" y="1524000"/>
            <a:ext cx="6468034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8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57800"/>
            <a:ext cx="7593506" cy="6858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2286000" y="3505200"/>
            <a:ext cx="1879600" cy="1828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33400" y="2895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/>
              </a:rPr>
              <a:t>Candidate &amp; Parents Should Read! 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to Applicants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48200" y="1676401"/>
            <a:ext cx="3816349" cy="3657599"/>
            <a:chOff x="4648200" y="1676401"/>
            <a:chExt cx="3816349" cy="3657599"/>
          </a:xfrm>
        </p:grpSpPr>
        <p:pic>
          <p:nvPicPr>
            <p:cNvPr id="389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198" y="1676401"/>
              <a:ext cx="3336351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 bwMode="auto">
            <a:xfrm flipH="1">
              <a:off x="4648200" y="1676401"/>
              <a:ext cx="479998" cy="3657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flipH="1">
              <a:off x="4724400" y="4343401"/>
              <a:ext cx="403798" cy="990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5029200" y="4343401"/>
              <a:ext cx="3435349" cy="990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Rectangle 8"/>
            <p:cNvSpPr/>
            <p:nvPr/>
          </p:nvSpPr>
          <p:spPr bwMode="auto">
            <a:xfrm>
              <a:off x="5128198" y="1676401"/>
              <a:ext cx="3336351" cy="2667000"/>
            </a:xfrm>
            <a:prstGeom prst="rect">
              <a:avLst/>
            </a:prstGeom>
            <a:noFill/>
            <a:ln w="12700" cap="flat" cmpd="sng" algn="ctr">
              <a:solidFill>
                <a:srgbClr val="0C2D8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5867400" y="3810000"/>
            <a:ext cx="9906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none" dirty="0" smtClean="0">
                <a:solidFill>
                  <a:srgbClr val="0C2D83"/>
                </a:solidFill>
              </a:rPr>
              <a:t>Mar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C2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18280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Nominations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561522" y="1671576"/>
            <a:ext cx="2679700" cy="1277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>
              <a:defRPr/>
            </a:pPr>
            <a:r>
              <a:rPr lang="en-US" sz="2400" b="1" dirty="0">
                <a:latin typeface="Trebuchet MS" panose="020B0603020202020204" pitchFamily="34" charset="0"/>
              </a:rPr>
              <a:t>Congressional</a:t>
            </a:r>
            <a:endParaRPr lang="en-US" sz="1800" b="1" u="sng" dirty="0">
              <a:latin typeface="Trebuchet MS" panose="020B0603020202020204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sz="1800" u="none" dirty="0">
                <a:effectLst/>
                <a:latin typeface="Trebuchet MS" panose="020B0603020202020204" pitchFamily="34" charset="0"/>
              </a:rPr>
              <a:t>   Representative</a:t>
            </a:r>
          </a:p>
          <a:p>
            <a:pPr algn="l">
              <a:buFontTx/>
              <a:buChar char="•"/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   Both U.S. Senators</a:t>
            </a:r>
          </a:p>
          <a:p>
            <a:pPr algn="l">
              <a:buFontTx/>
              <a:buChar char="•"/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   Vice President</a:t>
            </a:r>
            <a:endParaRPr lang="en-US" sz="1800" u="none" dirty="0">
              <a:latin typeface="Trebuchet MS" panose="020B0603020202020204" pitchFamily="34" charset="0"/>
            </a:endParaRP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597149" y="3090677"/>
            <a:ext cx="3136652" cy="16594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>
              <a:defRPr/>
            </a:pPr>
            <a:r>
              <a:rPr lang="en-US" sz="1800" b="1" dirty="0">
                <a:latin typeface="Trebuchet MS" panose="020B0603020202020204" pitchFamily="34" charset="0"/>
              </a:rPr>
              <a:t>Military Related</a:t>
            </a:r>
            <a:endParaRPr lang="en-US" b="1" dirty="0">
              <a:latin typeface="Trebuchet MS" panose="020B0603020202020204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u="none" dirty="0">
                <a:effectLst/>
                <a:latin typeface="Trebuchet MS" panose="020B0603020202020204" pitchFamily="34" charset="0"/>
              </a:rPr>
              <a:t>   Presidential </a:t>
            </a:r>
            <a:r>
              <a:rPr lang="en-US" u="none" dirty="0" smtClean="0">
                <a:effectLst/>
                <a:latin typeface="Trebuchet MS" panose="020B0603020202020204" pitchFamily="34" charset="0"/>
              </a:rPr>
              <a:t>(unlimited but only100  </a:t>
            </a:r>
          </a:p>
          <a:p>
            <a:pPr algn="l">
              <a:defRPr/>
            </a:pPr>
            <a:r>
              <a:rPr lang="en-US" u="none" dirty="0">
                <a:effectLst/>
                <a:latin typeface="Trebuchet MS" panose="020B0603020202020204" pitchFamily="34" charset="0"/>
              </a:rPr>
              <a:t> </a:t>
            </a:r>
            <a:r>
              <a:rPr lang="en-US" u="none" dirty="0" smtClean="0">
                <a:effectLst/>
                <a:latin typeface="Trebuchet MS" panose="020B0603020202020204" pitchFamily="34" charset="0"/>
              </a:rPr>
              <a:t>   appointments)</a:t>
            </a:r>
            <a:endParaRPr lang="en-US" u="none" dirty="0">
              <a:effectLst/>
              <a:latin typeface="Trebuchet MS" panose="020B0603020202020204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u="none" dirty="0" smtClean="0">
                <a:effectLst/>
                <a:latin typeface="Trebuchet MS" panose="020B0603020202020204" pitchFamily="34" charset="0"/>
              </a:rPr>
              <a:t>   Honor Military Schools / AFJROTC</a:t>
            </a:r>
          </a:p>
          <a:p>
            <a:pPr algn="l">
              <a:buFontTx/>
              <a:buChar char="•"/>
              <a:defRPr/>
            </a:pPr>
            <a:r>
              <a:rPr lang="en-US" u="none" dirty="0" smtClean="0">
                <a:effectLst/>
                <a:latin typeface="Trebuchet MS" panose="020B0603020202020204" pitchFamily="34" charset="0"/>
              </a:rPr>
              <a:t>   </a:t>
            </a:r>
            <a:r>
              <a:rPr lang="en-US" u="none" dirty="0">
                <a:effectLst/>
                <a:latin typeface="Trebuchet MS" panose="020B0603020202020204" pitchFamily="34" charset="0"/>
              </a:rPr>
              <a:t>Deceased / Disabled / </a:t>
            </a:r>
            <a:r>
              <a:rPr lang="en-US" u="none" dirty="0" smtClean="0">
                <a:effectLst/>
                <a:latin typeface="Trebuchet MS" panose="020B0603020202020204" pitchFamily="34" charset="0"/>
              </a:rPr>
              <a:t>MIA (65)</a:t>
            </a:r>
            <a:endParaRPr lang="en-US" u="none" dirty="0">
              <a:effectLst/>
              <a:latin typeface="Trebuchet MS" panose="020B0603020202020204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u="none" dirty="0">
                <a:effectLst/>
                <a:latin typeface="Trebuchet MS" panose="020B0603020202020204" pitchFamily="34" charset="0"/>
              </a:rPr>
              <a:t>   Medal of </a:t>
            </a:r>
            <a:r>
              <a:rPr lang="en-US" u="none" dirty="0" smtClean="0">
                <a:effectLst/>
                <a:latin typeface="Trebuchet MS" panose="020B0603020202020204" pitchFamily="34" charset="0"/>
              </a:rPr>
              <a:t>Honor (unlimited)</a:t>
            </a:r>
            <a:endParaRPr lang="en-US" u="none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152525" y="5094287"/>
            <a:ext cx="65833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i="1" u="none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A nomination is required to receive an appointment, but receiving a nomination does </a:t>
            </a:r>
            <a:r>
              <a:rPr lang="en-US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not</a:t>
            </a:r>
            <a:r>
              <a:rPr lang="en-US" sz="2000" b="1" i="1" u="none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guarantee an appointment.</a:t>
            </a:r>
          </a:p>
          <a:p>
            <a:pPr algn="l"/>
            <a:endParaRPr lang="en-US" sz="2000" b="1" dirty="0"/>
          </a:p>
        </p:txBody>
      </p:sp>
      <p:grpSp>
        <p:nvGrpSpPr>
          <p:cNvPr id="16391" name="Group 8"/>
          <p:cNvGrpSpPr>
            <a:grpSpLocks/>
          </p:cNvGrpSpPr>
          <p:nvPr/>
        </p:nvGrpSpPr>
        <p:grpSpPr bwMode="auto">
          <a:xfrm>
            <a:off x="9372600" y="2605087"/>
            <a:ext cx="2071688" cy="3103563"/>
            <a:chOff x="4096" y="2317"/>
            <a:chExt cx="1305" cy="1955"/>
          </a:xfrm>
        </p:grpSpPr>
        <p:sp>
          <p:nvSpPr>
            <p:cNvPr id="16392" name="Freeform 9"/>
            <p:cNvSpPr>
              <a:spLocks/>
            </p:cNvSpPr>
            <p:nvPr/>
          </p:nvSpPr>
          <p:spPr bwMode="auto">
            <a:xfrm>
              <a:off x="4719" y="2317"/>
              <a:ext cx="47" cy="217"/>
            </a:xfrm>
            <a:custGeom>
              <a:avLst/>
              <a:gdLst>
                <a:gd name="T0" fmla="*/ 17 w 47"/>
                <a:gd name="T1" fmla="*/ 34 h 217"/>
                <a:gd name="T2" fmla="*/ 15 w 47"/>
                <a:gd name="T3" fmla="*/ 21 h 217"/>
                <a:gd name="T4" fmla="*/ 17 w 47"/>
                <a:gd name="T5" fmla="*/ 11 h 217"/>
                <a:gd name="T6" fmla="*/ 20 w 47"/>
                <a:gd name="T7" fmla="*/ 3 h 217"/>
                <a:gd name="T8" fmla="*/ 25 w 47"/>
                <a:gd name="T9" fmla="*/ 0 h 217"/>
                <a:gd name="T10" fmla="*/ 30 w 47"/>
                <a:gd name="T11" fmla="*/ 0 h 217"/>
                <a:gd name="T12" fmla="*/ 34 w 47"/>
                <a:gd name="T13" fmla="*/ 2 h 217"/>
                <a:gd name="T14" fmla="*/ 37 w 47"/>
                <a:gd name="T15" fmla="*/ 7 h 217"/>
                <a:gd name="T16" fmla="*/ 40 w 47"/>
                <a:gd name="T17" fmla="*/ 14 h 217"/>
                <a:gd name="T18" fmla="*/ 41 w 47"/>
                <a:gd name="T19" fmla="*/ 20 h 217"/>
                <a:gd name="T20" fmla="*/ 41 w 47"/>
                <a:gd name="T21" fmla="*/ 27 h 217"/>
                <a:gd name="T22" fmla="*/ 39 w 47"/>
                <a:gd name="T23" fmla="*/ 31 h 217"/>
                <a:gd name="T24" fmla="*/ 38 w 47"/>
                <a:gd name="T25" fmla="*/ 39 h 217"/>
                <a:gd name="T26" fmla="*/ 32 w 47"/>
                <a:gd name="T27" fmla="*/ 48 h 217"/>
                <a:gd name="T28" fmla="*/ 40 w 47"/>
                <a:gd name="T29" fmla="*/ 56 h 217"/>
                <a:gd name="T30" fmla="*/ 42 w 47"/>
                <a:gd name="T31" fmla="*/ 67 h 217"/>
                <a:gd name="T32" fmla="*/ 43 w 47"/>
                <a:gd name="T33" fmla="*/ 77 h 217"/>
                <a:gd name="T34" fmla="*/ 44 w 47"/>
                <a:gd name="T35" fmla="*/ 88 h 217"/>
                <a:gd name="T36" fmla="*/ 45 w 47"/>
                <a:gd name="T37" fmla="*/ 114 h 217"/>
                <a:gd name="T38" fmla="*/ 37 w 47"/>
                <a:gd name="T39" fmla="*/ 153 h 217"/>
                <a:gd name="T40" fmla="*/ 32 w 47"/>
                <a:gd name="T41" fmla="*/ 180 h 217"/>
                <a:gd name="T42" fmla="*/ 33 w 47"/>
                <a:gd name="T43" fmla="*/ 196 h 217"/>
                <a:gd name="T44" fmla="*/ 46 w 47"/>
                <a:gd name="T45" fmla="*/ 216 h 217"/>
                <a:gd name="T46" fmla="*/ 14 w 47"/>
                <a:gd name="T47" fmla="*/ 216 h 217"/>
                <a:gd name="T48" fmla="*/ 9 w 47"/>
                <a:gd name="T49" fmla="*/ 172 h 217"/>
                <a:gd name="T50" fmla="*/ 8 w 47"/>
                <a:gd name="T51" fmla="*/ 153 h 217"/>
                <a:gd name="T52" fmla="*/ 8 w 47"/>
                <a:gd name="T53" fmla="*/ 118 h 217"/>
                <a:gd name="T54" fmla="*/ 7 w 47"/>
                <a:gd name="T55" fmla="*/ 109 h 217"/>
                <a:gd name="T56" fmla="*/ 2 w 47"/>
                <a:gd name="T57" fmla="*/ 99 h 217"/>
                <a:gd name="T58" fmla="*/ 0 w 47"/>
                <a:gd name="T59" fmla="*/ 90 h 217"/>
                <a:gd name="T60" fmla="*/ 0 w 47"/>
                <a:gd name="T61" fmla="*/ 79 h 217"/>
                <a:gd name="T62" fmla="*/ 3 w 47"/>
                <a:gd name="T63" fmla="*/ 66 h 217"/>
                <a:gd name="T64" fmla="*/ 6 w 47"/>
                <a:gd name="T65" fmla="*/ 53 h 217"/>
                <a:gd name="T66" fmla="*/ 10 w 47"/>
                <a:gd name="T67" fmla="*/ 44 h 217"/>
                <a:gd name="T68" fmla="*/ 14 w 47"/>
                <a:gd name="T69" fmla="*/ 39 h 217"/>
                <a:gd name="T70" fmla="*/ 17 w 47"/>
                <a:gd name="T71" fmla="*/ 34 h 2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7"/>
                <a:gd name="T109" fmla="*/ 0 h 217"/>
                <a:gd name="T110" fmla="*/ 47 w 47"/>
                <a:gd name="T111" fmla="*/ 217 h 2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7" h="217">
                  <a:moveTo>
                    <a:pt x="17" y="34"/>
                  </a:moveTo>
                  <a:lnTo>
                    <a:pt x="15" y="21"/>
                  </a:lnTo>
                  <a:lnTo>
                    <a:pt x="17" y="11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7" y="7"/>
                  </a:lnTo>
                  <a:lnTo>
                    <a:pt x="40" y="14"/>
                  </a:lnTo>
                  <a:lnTo>
                    <a:pt x="41" y="20"/>
                  </a:lnTo>
                  <a:lnTo>
                    <a:pt x="41" y="27"/>
                  </a:lnTo>
                  <a:lnTo>
                    <a:pt x="39" y="31"/>
                  </a:lnTo>
                  <a:lnTo>
                    <a:pt x="38" y="39"/>
                  </a:lnTo>
                  <a:lnTo>
                    <a:pt x="32" y="48"/>
                  </a:lnTo>
                  <a:lnTo>
                    <a:pt x="40" y="56"/>
                  </a:lnTo>
                  <a:lnTo>
                    <a:pt x="42" y="67"/>
                  </a:lnTo>
                  <a:lnTo>
                    <a:pt x="43" y="77"/>
                  </a:lnTo>
                  <a:lnTo>
                    <a:pt x="44" y="88"/>
                  </a:lnTo>
                  <a:lnTo>
                    <a:pt x="45" y="114"/>
                  </a:lnTo>
                  <a:lnTo>
                    <a:pt x="37" y="153"/>
                  </a:lnTo>
                  <a:lnTo>
                    <a:pt x="32" y="180"/>
                  </a:lnTo>
                  <a:lnTo>
                    <a:pt x="33" y="196"/>
                  </a:lnTo>
                  <a:lnTo>
                    <a:pt x="46" y="216"/>
                  </a:lnTo>
                  <a:lnTo>
                    <a:pt x="14" y="216"/>
                  </a:lnTo>
                  <a:lnTo>
                    <a:pt x="9" y="172"/>
                  </a:lnTo>
                  <a:lnTo>
                    <a:pt x="8" y="153"/>
                  </a:lnTo>
                  <a:lnTo>
                    <a:pt x="8" y="118"/>
                  </a:lnTo>
                  <a:lnTo>
                    <a:pt x="7" y="109"/>
                  </a:lnTo>
                  <a:lnTo>
                    <a:pt x="2" y="99"/>
                  </a:lnTo>
                  <a:lnTo>
                    <a:pt x="0" y="90"/>
                  </a:lnTo>
                  <a:lnTo>
                    <a:pt x="0" y="79"/>
                  </a:lnTo>
                  <a:lnTo>
                    <a:pt x="3" y="66"/>
                  </a:lnTo>
                  <a:lnTo>
                    <a:pt x="6" y="53"/>
                  </a:lnTo>
                  <a:lnTo>
                    <a:pt x="10" y="44"/>
                  </a:lnTo>
                  <a:lnTo>
                    <a:pt x="14" y="39"/>
                  </a:lnTo>
                  <a:lnTo>
                    <a:pt x="17" y="34"/>
                  </a:lnTo>
                </a:path>
              </a:pathLst>
            </a:custGeom>
            <a:solidFill>
              <a:srgbClr val="80808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393" name="Group 10"/>
            <p:cNvGrpSpPr>
              <a:grpSpLocks/>
            </p:cNvGrpSpPr>
            <p:nvPr/>
          </p:nvGrpSpPr>
          <p:grpSpPr bwMode="auto">
            <a:xfrm>
              <a:off x="4584" y="2525"/>
              <a:ext cx="331" cy="571"/>
              <a:chOff x="4584" y="2525"/>
              <a:chExt cx="331" cy="571"/>
            </a:xfrm>
          </p:grpSpPr>
          <p:grpSp>
            <p:nvGrpSpPr>
              <p:cNvPr id="16405" name="Group 11"/>
              <p:cNvGrpSpPr>
                <a:grpSpLocks/>
              </p:cNvGrpSpPr>
              <p:nvPr/>
            </p:nvGrpSpPr>
            <p:grpSpPr bwMode="auto">
              <a:xfrm>
                <a:off x="4584" y="2676"/>
                <a:ext cx="331" cy="420"/>
                <a:chOff x="4584" y="2676"/>
                <a:chExt cx="331" cy="420"/>
              </a:xfrm>
            </p:grpSpPr>
            <p:grpSp>
              <p:nvGrpSpPr>
                <p:cNvPr id="16408" name="Group 12"/>
                <p:cNvGrpSpPr>
                  <a:grpSpLocks/>
                </p:cNvGrpSpPr>
                <p:nvPr/>
              </p:nvGrpSpPr>
              <p:grpSpPr bwMode="auto">
                <a:xfrm>
                  <a:off x="4584" y="2740"/>
                  <a:ext cx="331" cy="356"/>
                  <a:chOff x="4584" y="2740"/>
                  <a:chExt cx="331" cy="356"/>
                </a:xfrm>
              </p:grpSpPr>
              <p:sp>
                <p:nvSpPr>
                  <p:cNvPr id="1641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671" y="2740"/>
                    <a:ext cx="162" cy="204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6415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584" y="2921"/>
                    <a:ext cx="331" cy="175"/>
                    <a:chOff x="4584" y="2921"/>
                    <a:chExt cx="331" cy="175"/>
                  </a:xfrm>
                </p:grpSpPr>
                <p:sp>
                  <p:nvSpPr>
                    <p:cNvPr id="16416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15" y="2921"/>
                      <a:ext cx="274" cy="118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7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6" y="2922"/>
                      <a:ext cx="243" cy="105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8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4" y="2972"/>
                      <a:ext cx="331" cy="124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6409" name="Oval 18"/>
                <p:cNvSpPr>
                  <a:spLocks noChangeArrowheads="1"/>
                </p:cNvSpPr>
                <p:nvPr/>
              </p:nvSpPr>
              <p:spPr bwMode="auto">
                <a:xfrm>
                  <a:off x="4651" y="2676"/>
                  <a:ext cx="197" cy="77"/>
                </a:xfrm>
                <a:prstGeom prst="ellipse">
                  <a:avLst/>
                </a:prstGeom>
                <a:solidFill>
                  <a:srgbClr val="80808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410" name="Group 19"/>
                <p:cNvGrpSpPr>
                  <a:grpSpLocks/>
                </p:cNvGrpSpPr>
                <p:nvPr/>
              </p:nvGrpSpPr>
              <p:grpSpPr bwMode="auto">
                <a:xfrm>
                  <a:off x="4696" y="2762"/>
                  <a:ext cx="53" cy="116"/>
                  <a:chOff x="4696" y="2762"/>
                  <a:chExt cx="53" cy="116"/>
                </a:xfrm>
              </p:grpSpPr>
              <p:sp>
                <p:nvSpPr>
                  <p:cNvPr id="1641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696" y="2775"/>
                    <a:ext cx="0" cy="103"/>
                  </a:xfrm>
                  <a:prstGeom prst="line">
                    <a:avLst/>
                  </a:prstGeom>
                  <a:noFill/>
                  <a:ln w="254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1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722" y="2767"/>
                    <a:ext cx="0" cy="49"/>
                  </a:xfrm>
                  <a:prstGeom prst="line">
                    <a:avLst/>
                  </a:prstGeom>
                  <a:noFill/>
                  <a:ln w="254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1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749" y="2762"/>
                    <a:ext cx="0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406" name="Oval 23"/>
              <p:cNvSpPr>
                <a:spLocks noChangeArrowheads="1"/>
              </p:cNvSpPr>
              <p:nvPr/>
            </p:nvSpPr>
            <p:spPr bwMode="auto">
              <a:xfrm>
                <a:off x="4701" y="2585"/>
                <a:ext cx="100" cy="138"/>
              </a:xfrm>
              <a:prstGeom prst="ellipse">
                <a:avLst/>
              </a:prstGeom>
              <a:solidFill>
                <a:srgbClr val="80808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7" name="Oval 24"/>
              <p:cNvSpPr>
                <a:spLocks noChangeArrowheads="1"/>
              </p:cNvSpPr>
              <p:nvPr/>
            </p:nvSpPr>
            <p:spPr bwMode="auto">
              <a:xfrm>
                <a:off x="4724" y="2525"/>
                <a:ext cx="54" cy="104"/>
              </a:xfrm>
              <a:prstGeom prst="ellipse">
                <a:avLst/>
              </a:prstGeom>
              <a:solidFill>
                <a:srgbClr val="80808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94" name="Group 25"/>
            <p:cNvGrpSpPr>
              <a:grpSpLocks/>
            </p:cNvGrpSpPr>
            <p:nvPr/>
          </p:nvGrpSpPr>
          <p:grpSpPr bwMode="auto">
            <a:xfrm>
              <a:off x="4096" y="3028"/>
              <a:ext cx="1305" cy="1244"/>
              <a:chOff x="4096" y="3028"/>
              <a:chExt cx="1305" cy="1244"/>
            </a:xfrm>
          </p:grpSpPr>
          <p:sp>
            <p:nvSpPr>
              <p:cNvPr id="16395" name="Arc 26"/>
              <p:cNvSpPr>
                <a:spLocks/>
              </p:cNvSpPr>
              <p:nvPr/>
            </p:nvSpPr>
            <p:spPr bwMode="auto">
              <a:xfrm>
                <a:off x="4302" y="3028"/>
                <a:ext cx="910" cy="458"/>
              </a:xfrm>
              <a:custGeom>
                <a:avLst/>
                <a:gdLst>
                  <a:gd name="T0" fmla="*/ 0 w 43199"/>
                  <a:gd name="T1" fmla="*/ 0 h 21600"/>
                  <a:gd name="T2" fmla="*/ 0 w 43199"/>
                  <a:gd name="T3" fmla="*/ 0 h 21600"/>
                  <a:gd name="T4" fmla="*/ 0 w 4319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21600"/>
                  <a:gd name="T11" fmla="*/ 43199 w 4319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21600" fill="none" extrusionOk="0">
                    <a:moveTo>
                      <a:pt x="0" y="21364"/>
                    </a:moveTo>
                    <a:cubicBezTo>
                      <a:pt x="129" y="9527"/>
                      <a:pt x="9761" y="-1"/>
                      <a:pt x="21599" y="0"/>
                    </a:cubicBezTo>
                    <a:cubicBezTo>
                      <a:pt x="33510" y="0"/>
                      <a:pt x="43173" y="9642"/>
                      <a:pt x="43198" y="21553"/>
                    </a:cubicBezTo>
                  </a:path>
                  <a:path w="43199" h="21600" stroke="0" extrusionOk="0">
                    <a:moveTo>
                      <a:pt x="0" y="21364"/>
                    </a:moveTo>
                    <a:cubicBezTo>
                      <a:pt x="129" y="9527"/>
                      <a:pt x="9761" y="-1"/>
                      <a:pt x="21599" y="0"/>
                    </a:cubicBezTo>
                    <a:cubicBezTo>
                      <a:pt x="33510" y="0"/>
                      <a:pt x="43173" y="9642"/>
                      <a:pt x="43198" y="21553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solidFill>
                <a:srgbClr val="808080"/>
              </a:solidFill>
              <a:ln w="12700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396" name="Group 27"/>
              <p:cNvGrpSpPr>
                <a:grpSpLocks/>
              </p:cNvGrpSpPr>
              <p:nvPr/>
            </p:nvGrpSpPr>
            <p:grpSpPr bwMode="auto">
              <a:xfrm>
                <a:off x="4204" y="3405"/>
                <a:ext cx="1115" cy="389"/>
                <a:chOff x="4204" y="3405"/>
                <a:chExt cx="1115" cy="389"/>
              </a:xfrm>
            </p:grpSpPr>
            <p:sp>
              <p:nvSpPr>
                <p:cNvPr id="16400" name="Oval 28"/>
                <p:cNvSpPr>
                  <a:spLocks noChangeArrowheads="1"/>
                </p:cNvSpPr>
                <p:nvPr/>
              </p:nvSpPr>
              <p:spPr bwMode="auto">
                <a:xfrm>
                  <a:off x="4255" y="3408"/>
                  <a:ext cx="999" cy="240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1" name="Oval 29"/>
                <p:cNvSpPr>
                  <a:spLocks noChangeArrowheads="1"/>
                </p:cNvSpPr>
                <p:nvPr/>
              </p:nvSpPr>
              <p:spPr bwMode="auto">
                <a:xfrm>
                  <a:off x="4204" y="3483"/>
                  <a:ext cx="1113" cy="311"/>
                </a:xfrm>
                <a:prstGeom prst="ellipse">
                  <a:avLst/>
                </a:prstGeom>
                <a:solidFill>
                  <a:srgbClr val="80808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2" name="Oval 30"/>
                <p:cNvSpPr>
                  <a:spLocks noChangeArrowheads="1"/>
                </p:cNvSpPr>
                <p:nvPr/>
              </p:nvSpPr>
              <p:spPr bwMode="auto">
                <a:xfrm>
                  <a:off x="4484" y="3405"/>
                  <a:ext cx="775" cy="242"/>
                </a:xfrm>
                <a:prstGeom prst="ellipse">
                  <a:avLst/>
                </a:prstGeom>
                <a:solidFill>
                  <a:srgbClr val="80808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3" name="Arc 31"/>
                <p:cNvSpPr>
                  <a:spLocks/>
                </p:cNvSpPr>
                <p:nvPr/>
              </p:nvSpPr>
              <p:spPr bwMode="auto">
                <a:xfrm>
                  <a:off x="4222" y="3523"/>
                  <a:ext cx="519" cy="228"/>
                </a:xfrm>
                <a:custGeom>
                  <a:avLst/>
                  <a:gdLst>
                    <a:gd name="T0" fmla="*/ 0 w 26501"/>
                    <a:gd name="T1" fmla="*/ 0 h 42507"/>
                    <a:gd name="T2" fmla="*/ 0 w 26501"/>
                    <a:gd name="T3" fmla="*/ 0 h 42507"/>
                    <a:gd name="T4" fmla="*/ 0 w 26501"/>
                    <a:gd name="T5" fmla="*/ 0 h 42507"/>
                    <a:gd name="T6" fmla="*/ 0 60000 65536"/>
                    <a:gd name="T7" fmla="*/ 0 60000 65536"/>
                    <a:gd name="T8" fmla="*/ 0 60000 65536"/>
                    <a:gd name="T9" fmla="*/ 0 w 26501"/>
                    <a:gd name="T10" fmla="*/ 0 h 42507"/>
                    <a:gd name="T11" fmla="*/ 26501 w 26501"/>
                    <a:gd name="T12" fmla="*/ 42507 h 4250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501" h="42507" fill="none" extrusionOk="0">
                      <a:moveTo>
                        <a:pt x="16173" y="42507"/>
                      </a:moveTo>
                      <a:cubicBezTo>
                        <a:pt x="6649" y="40035"/>
                        <a:pt x="0" y="3143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3249" y="-1"/>
                        <a:pt x="24894" y="189"/>
                        <a:pt x="26500" y="563"/>
                      </a:cubicBezTo>
                    </a:path>
                    <a:path w="26501" h="42507" stroke="0" extrusionOk="0">
                      <a:moveTo>
                        <a:pt x="16173" y="42507"/>
                      </a:moveTo>
                      <a:cubicBezTo>
                        <a:pt x="6649" y="40035"/>
                        <a:pt x="0" y="3143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3249" y="-1"/>
                        <a:pt x="24894" y="189"/>
                        <a:pt x="26500" y="56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4" name="Oval 32"/>
                <p:cNvSpPr>
                  <a:spLocks noChangeArrowheads="1"/>
                </p:cNvSpPr>
                <p:nvPr/>
              </p:nvSpPr>
              <p:spPr bwMode="auto">
                <a:xfrm>
                  <a:off x="4436" y="3505"/>
                  <a:ext cx="883" cy="266"/>
                </a:xfrm>
                <a:prstGeom prst="ellipse">
                  <a:avLst/>
                </a:prstGeom>
                <a:solidFill>
                  <a:srgbClr val="80808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397" name="Oval 33"/>
              <p:cNvSpPr>
                <a:spLocks noChangeArrowheads="1"/>
              </p:cNvSpPr>
              <p:nvPr/>
            </p:nvSpPr>
            <p:spPr bwMode="auto">
              <a:xfrm>
                <a:off x="4096" y="3780"/>
                <a:ext cx="1305" cy="358"/>
              </a:xfrm>
              <a:prstGeom prst="ellipse">
                <a:avLst/>
              </a:prstGeom>
              <a:solidFill>
                <a:srgbClr val="80808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8" name="Rectangle 34"/>
              <p:cNvSpPr>
                <a:spLocks noChangeArrowheads="1"/>
              </p:cNvSpPr>
              <p:nvPr/>
            </p:nvSpPr>
            <p:spPr bwMode="auto">
              <a:xfrm>
                <a:off x="4120" y="4002"/>
                <a:ext cx="1251" cy="270"/>
              </a:xfrm>
              <a:prstGeom prst="rect">
                <a:avLst/>
              </a:prstGeom>
              <a:solidFill>
                <a:srgbClr val="80808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9" name="Freeform 35"/>
              <p:cNvSpPr>
                <a:spLocks/>
              </p:cNvSpPr>
              <p:nvPr/>
            </p:nvSpPr>
            <p:spPr bwMode="auto">
              <a:xfrm>
                <a:off x="4231" y="3578"/>
                <a:ext cx="1038" cy="306"/>
              </a:xfrm>
              <a:custGeom>
                <a:avLst/>
                <a:gdLst>
                  <a:gd name="T0" fmla="*/ 0 w 1038"/>
                  <a:gd name="T1" fmla="*/ 106 h 306"/>
                  <a:gd name="T2" fmla="*/ 23 w 1038"/>
                  <a:gd name="T3" fmla="*/ 90 h 306"/>
                  <a:gd name="T4" fmla="*/ 47 w 1038"/>
                  <a:gd name="T5" fmla="*/ 77 h 306"/>
                  <a:gd name="T6" fmla="*/ 78 w 1038"/>
                  <a:gd name="T7" fmla="*/ 61 h 306"/>
                  <a:gd name="T8" fmla="*/ 118 w 1038"/>
                  <a:gd name="T9" fmla="*/ 49 h 306"/>
                  <a:gd name="T10" fmla="*/ 154 w 1038"/>
                  <a:gd name="T11" fmla="*/ 37 h 306"/>
                  <a:gd name="T12" fmla="*/ 198 w 1038"/>
                  <a:gd name="T13" fmla="*/ 26 h 306"/>
                  <a:gd name="T14" fmla="*/ 241 w 1038"/>
                  <a:gd name="T15" fmla="*/ 17 h 306"/>
                  <a:gd name="T16" fmla="*/ 317 w 1038"/>
                  <a:gd name="T17" fmla="*/ 8 h 306"/>
                  <a:gd name="T18" fmla="*/ 495 w 1038"/>
                  <a:gd name="T19" fmla="*/ 0 h 306"/>
                  <a:gd name="T20" fmla="*/ 631 w 1038"/>
                  <a:gd name="T21" fmla="*/ 2 h 306"/>
                  <a:gd name="T22" fmla="*/ 819 w 1038"/>
                  <a:gd name="T23" fmla="*/ 19 h 306"/>
                  <a:gd name="T24" fmla="*/ 939 w 1038"/>
                  <a:gd name="T25" fmla="*/ 49 h 306"/>
                  <a:gd name="T26" fmla="*/ 1034 w 1038"/>
                  <a:gd name="T27" fmla="*/ 103 h 306"/>
                  <a:gd name="T28" fmla="*/ 1037 w 1038"/>
                  <a:gd name="T29" fmla="*/ 123 h 306"/>
                  <a:gd name="T30" fmla="*/ 1037 w 1038"/>
                  <a:gd name="T31" fmla="*/ 305 h 306"/>
                  <a:gd name="T32" fmla="*/ 726 w 1038"/>
                  <a:gd name="T33" fmla="*/ 230 h 306"/>
                  <a:gd name="T34" fmla="*/ 560 w 1038"/>
                  <a:gd name="T35" fmla="*/ 210 h 306"/>
                  <a:gd name="T36" fmla="*/ 412 w 1038"/>
                  <a:gd name="T37" fmla="*/ 208 h 306"/>
                  <a:gd name="T38" fmla="*/ 146 w 1038"/>
                  <a:gd name="T39" fmla="*/ 239 h 306"/>
                  <a:gd name="T40" fmla="*/ 0 w 1038"/>
                  <a:gd name="T41" fmla="*/ 282 h 306"/>
                  <a:gd name="T42" fmla="*/ 0 w 1038"/>
                  <a:gd name="T43" fmla="*/ 106 h 3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38"/>
                  <a:gd name="T67" fmla="*/ 0 h 306"/>
                  <a:gd name="T68" fmla="*/ 1038 w 1038"/>
                  <a:gd name="T69" fmla="*/ 306 h 3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38" h="306">
                    <a:moveTo>
                      <a:pt x="0" y="106"/>
                    </a:moveTo>
                    <a:lnTo>
                      <a:pt x="23" y="90"/>
                    </a:lnTo>
                    <a:lnTo>
                      <a:pt x="47" y="77"/>
                    </a:lnTo>
                    <a:lnTo>
                      <a:pt x="78" y="61"/>
                    </a:lnTo>
                    <a:lnTo>
                      <a:pt x="118" y="49"/>
                    </a:lnTo>
                    <a:lnTo>
                      <a:pt x="154" y="37"/>
                    </a:lnTo>
                    <a:lnTo>
                      <a:pt x="198" y="26"/>
                    </a:lnTo>
                    <a:lnTo>
                      <a:pt x="241" y="17"/>
                    </a:lnTo>
                    <a:lnTo>
                      <a:pt x="317" y="8"/>
                    </a:lnTo>
                    <a:lnTo>
                      <a:pt x="495" y="0"/>
                    </a:lnTo>
                    <a:lnTo>
                      <a:pt x="631" y="2"/>
                    </a:lnTo>
                    <a:lnTo>
                      <a:pt x="819" y="19"/>
                    </a:lnTo>
                    <a:lnTo>
                      <a:pt x="939" y="49"/>
                    </a:lnTo>
                    <a:lnTo>
                      <a:pt x="1034" y="103"/>
                    </a:lnTo>
                    <a:lnTo>
                      <a:pt x="1037" y="123"/>
                    </a:lnTo>
                    <a:lnTo>
                      <a:pt x="1037" y="305"/>
                    </a:lnTo>
                    <a:lnTo>
                      <a:pt x="726" y="230"/>
                    </a:lnTo>
                    <a:lnTo>
                      <a:pt x="560" y="210"/>
                    </a:lnTo>
                    <a:lnTo>
                      <a:pt x="412" y="208"/>
                    </a:lnTo>
                    <a:lnTo>
                      <a:pt x="146" y="239"/>
                    </a:lnTo>
                    <a:lnTo>
                      <a:pt x="0" y="282"/>
                    </a:lnTo>
                    <a:lnTo>
                      <a:pt x="0" y="106"/>
                    </a:lnTo>
                  </a:path>
                </a:pathLst>
              </a:custGeom>
              <a:solidFill>
                <a:srgbClr val="80808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91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87526"/>
            <a:ext cx="4762500" cy="316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7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76400"/>
            <a:ext cx="8220635" cy="4324350"/>
          </a:xfrm>
        </p:spPr>
        <p:txBody>
          <a:bodyPr/>
          <a:lstStyle/>
          <a:p>
            <a:r>
              <a:rPr lang="en-US" u="sng" dirty="0" smtClean="0"/>
              <a:t>Apply to every nominating source</a:t>
            </a:r>
          </a:p>
          <a:p>
            <a:r>
              <a:rPr lang="en-US" dirty="0" smtClean="0"/>
              <a:t>Consult congressional websites for procedures and deadlines (www.senate.gov and www.house.gov)</a:t>
            </a:r>
          </a:p>
          <a:p>
            <a:r>
              <a:rPr lang="en-US" dirty="0" smtClean="0"/>
              <a:t>Separate nomination for each service academy</a:t>
            </a:r>
          </a:p>
          <a:p>
            <a:r>
              <a:rPr lang="en-US" dirty="0"/>
              <a:t>Deadlines usually in October</a:t>
            </a:r>
          </a:p>
          <a:p>
            <a:pPr lvl="1"/>
            <a:r>
              <a:rPr lang="en-US" dirty="0"/>
              <a:t>Interviews usually around Thanksgiving</a:t>
            </a:r>
          </a:p>
          <a:p>
            <a:pPr lvl="1"/>
            <a:r>
              <a:rPr lang="en-US" dirty="0"/>
              <a:t>Nominations due to Admissions by January</a:t>
            </a:r>
            <a:endParaRPr lang="en-US" dirty="0" smtClean="0"/>
          </a:p>
          <a:p>
            <a:pPr marL="406400" lvl="1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704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356" t="4993" r="27058" b="3655"/>
          <a:stretch>
            <a:fillRect/>
          </a:stretch>
        </p:blipFill>
        <p:spPr bwMode="auto">
          <a:xfrm>
            <a:off x="1736052" y="228600"/>
            <a:ext cx="5595695" cy="6172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2209800" y="2209800"/>
            <a:ext cx="1143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810000" y="3429000"/>
            <a:ext cx="3810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667000" y="2971800"/>
            <a:ext cx="1676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 bwMode="auto">
          <a:xfrm>
            <a:off x="457200" y="1524000"/>
            <a:ext cx="1600200" cy="381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By Mid-July 2017</a:t>
            </a:r>
            <a:endParaRPr kumimoji="0" lang="en-US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524000" y="1905000"/>
            <a:ext cx="1066800" cy="1066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4419600" y="1600200"/>
            <a:ext cx="228600" cy="76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81600" y="1600200"/>
            <a:ext cx="381000" cy="1143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5" name="Picture 1"/>
          <p:cNvPicPr>
            <a:picLocks noChangeAspect="1" noChangeArrowheads="1"/>
          </p:cNvPicPr>
          <p:nvPr/>
        </p:nvPicPr>
        <p:blipFill>
          <a:blip r:embed="rId2" cstate="print"/>
          <a:srcRect l="29583" t="11111" r="30000" b="54074"/>
          <a:stretch>
            <a:fillRect/>
          </a:stretch>
        </p:blipFill>
        <p:spPr bwMode="auto">
          <a:xfrm>
            <a:off x="990600" y="1644316"/>
            <a:ext cx="739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 bwMode="auto">
          <a:xfrm>
            <a:off x="2454442" y="3012706"/>
            <a:ext cx="2358190" cy="34651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228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Candidate &amp; Parents Should Read! </a:t>
            </a:r>
            <a:endParaRPr lang="en-US" dirty="0">
              <a:solidFill>
                <a:srgbClr val="FF0000"/>
              </a:solidFill>
              <a:effectLst/>
              <a:latin typeface="Trebuchet MS" panose="020B0603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4686301" y="827773"/>
            <a:ext cx="2734777" cy="21849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143000" y="3276600"/>
            <a:ext cx="6019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929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to Applicants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5" t="14952" r="33256" b="6997"/>
          <a:stretch/>
        </p:blipFill>
        <p:spPr bwMode="auto">
          <a:xfrm>
            <a:off x="2590800" y="1613416"/>
            <a:ext cx="3686175" cy="472394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428999" y="4343400"/>
            <a:ext cx="1004887" cy="2286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C2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July 2017</a:t>
            </a:r>
          </a:p>
        </p:txBody>
      </p:sp>
    </p:spTree>
    <p:extLst>
      <p:ext uri="{BB962C8B-B14F-4D97-AF65-F5344CB8AC3E}">
        <p14:creationId xmlns:p14="http://schemas.microsoft.com/office/powerpoint/2010/main" val="16853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266700"/>
            <a:ext cx="62928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5181600"/>
            <a:ext cx="6121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ghtning Bolt 12"/>
          <p:cNvSpPr/>
          <p:nvPr/>
        </p:nvSpPr>
        <p:spPr bwMode="auto">
          <a:xfrm rot="422141">
            <a:off x="1025181" y="2913515"/>
            <a:ext cx="838200" cy="290393"/>
          </a:xfrm>
          <a:prstGeom prst="lightningBol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Lightning Bolt 13"/>
          <p:cNvSpPr/>
          <p:nvPr/>
        </p:nvSpPr>
        <p:spPr bwMode="auto">
          <a:xfrm rot="371467">
            <a:off x="990601" y="3405070"/>
            <a:ext cx="838200" cy="333345"/>
          </a:xfrm>
          <a:prstGeom prst="lightningBol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Lightning Bolt 14"/>
          <p:cNvSpPr/>
          <p:nvPr/>
        </p:nvSpPr>
        <p:spPr bwMode="auto">
          <a:xfrm>
            <a:off x="1009650" y="3973112"/>
            <a:ext cx="838200" cy="457200"/>
          </a:xfrm>
          <a:prstGeom prst="lightningBol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 flipV="1">
            <a:off x="1524000" y="5029200"/>
            <a:ext cx="2590800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467600" y="2423153"/>
            <a:ext cx="1524000" cy="166199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u="none" dirty="0" smtClean="0"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Candidates must complete 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three</a:t>
            </a:r>
            <a:r>
              <a:rPr lang="en-US" u="none" dirty="0" smtClean="0"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 items before we will schedule them for a DoDMERB physical</a:t>
            </a:r>
            <a:endParaRPr lang="en-US" u="none" dirty="0">
              <a:solidFill>
                <a:srgbClr val="FF0000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lvl="1" indent="-285750"/>
            <a:r>
              <a:rPr lang="en-US" dirty="0">
                <a:solidFill>
                  <a:srgbClr val="0C2D83"/>
                </a:solidFill>
              </a:rPr>
              <a:t>The mission of the United States Air Force Academy is to educate, train, and inspire men and women </a:t>
            </a:r>
            <a:r>
              <a:rPr lang="en-US" u="sng" dirty="0">
                <a:solidFill>
                  <a:srgbClr val="0C2D83"/>
                </a:solidFill>
              </a:rPr>
              <a:t>to become officers of character</a:t>
            </a:r>
            <a:r>
              <a:rPr lang="en-US" dirty="0">
                <a:solidFill>
                  <a:srgbClr val="0C2D83"/>
                </a:solidFill>
              </a:rPr>
              <a:t> motivated to lead the United States </a:t>
            </a:r>
            <a:r>
              <a:rPr lang="en-US" dirty="0" smtClean="0">
                <a:solidFill>
                  <a:srgbClr val="0C2D83"/>
                </a:solidFill>
              </a:rPr>
              <a:t>Air </a:t>
            </a:r>
            <a:r>
              <a:rPr lang="en-US" dirty="0">
                <a:solidFill>
                  <a:srgbClr val="0C2D83"/>
                </a:solidFill>
              </a:rPr>
              <a:t>Force in service to our Nation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/>
              <a:t>USAFA Mission </a:t>
            </a: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2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2" descr="G:\Bill Preston\IMG_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r="7073"/>
          <a:stretch/>
        </p:blipFill>
        <p:spPr bwMode="auto">
          <a:xfrm>
            <a:off x="2485505" y="3067396"/>
            <a:ext cx="4106487" cy="2990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258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Qualification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4" y="1536701"/>
            <a:ext cx="8347450" cy="3651316"/>
          </a:xfrm>
        </p:spPr>
        <p:txBody>
          <a:bodyPr/>
          <a:lstStyle/>
          <a:p>
            <a:r>
              <a:rPr lang="en-US" dirty="0" smtClean="0"/>
              <a:t>Medical examination coordinated by the Department of Defense Medical Evaluation Review Board (</a:t>
            </a:r>
            <a:r>
              <a:rPr lang="en-US" dirty="0" err="1" smtClean="0"/>
              <a:t>DoDMERB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Must complete the majority of your candidate kit before your name is sent to </a:t>
            </a:r>
            <a:r>
              <a:rPr lang="en-US" dirty="0" err="1" smtClean="0">
                <a:solidFill>
                  <a:srgbClr val="FF0000"/>
                </a:solidFill>
              </a:rPr>
              <a:t>DoDMERB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DoDMERB will notify you to schedule your examination</a:t>
            </a:r>
          </a:p>
          <a:p>
            <a:pPr lvl="1"/>
            <a:r>
              <a:rPr lang="en-US" dirty="0" smtClean="0"/>
              <a:t>Results sent to Admissions:  Meets Standards/Does Not Meet Standards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Waivers </a:t>
            </a:r>
            <a:r>
              <a:rPr lang="en-US" dirty="0">
                <a:solidFill>
                  <a:srgbClr val="000000"/>
                </a:solidFill>
              </a:rPr>
              <a:t>(We will request if competitive)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COMPLETE YOUR EXAM AS SOON AS POSSIBLE!! </a:t>
            </a:r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1438" y="6524625"/>
            <a:ext cx="1452562" cy="333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F7D902-AF90-484E-AC29-F256C8ECE8FD}" type="slidenum">
              <a:rPr lang="en-US" smtClean="0"/>
              <a:pPr>
                <a:defRPr/>
              </a:pPr>
              <a:t>20</a:t>
            </a:fld>
            <a:r>
              <a:rPr lang="en-US" smtClean="0"/>
              <a:t>/7</a:t>
            </a:r>
            <a:endParaRPr lang="en-US"/>
          </a:p>
        </p:txBody>
      </p:sp>
      <p:pic>
        <p:nvPicPr>
          <p:cNvPr id="5" name="Picture 4" descr="b6d8b6128c9824698ba4c3d767f444ff33255151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8789" y="4545533"/>
            <a:ext cx="1687286" cy="1687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9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52" name="Documents"/>
          <p:cNvSpPr>
            <a:spLocks noEditPoints="1" noChangeArrowheads="1"/>
          </p:cNvSpPr>
          <p:nvPr/>
        </p:nvSpPr>
        <p:spPr bwMode="auto">
          <a:xfrm>
            <a:off x="6804025" y="2633663"/>
            <a:ext cx="1935163" cy="2160587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Applicant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Evaluation</a:t>
            </a:r>
          </a:p>
        </p:txBody>
      </p:sp>
      <p:graphicFrame>
        <p:nvGraphicFramePr>
          <p:cNvPr id="231448" name="Object 24"/>
          <p:cNvGraphicFramePr>
            <a:graphicFrameLocks noGrp="1" noChangeAspect="1"/>
          </p:cNvGraphicFramePr>
          <p:nvPr>
            <p:ph sz="half" idx="1"/>
          </p:nvPr>
        </p:nvGraphicFramePr>
        <p:xfrm>
          <a:off x="1800225" y="4522788"/>
          <a:ext cx="735013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4" imgW="1631880" imgH="1781640" progId="">
                  <p:embed/>
                </p:oleObj>
              </mc:Choice>
              <mc:Fallback>
                <p:oleObj name="Clip" r:id="rId4" imgW="1631880" imgH="178164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4522788"/>
                        <a:ext cx="735013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2814588" y="2552993"/>
            <a:ext cx="14859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C2D8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Academics</a:t>
            </a:r>
            <a:endParaRPr lang="en-US" sz="1800" b="1" dirty="0">
              <a:solidFill>
                <a:srgbClr val="0C2D83"/>
              </a:solidFill>
            </a:endParaRPr>
          </a:p>
        </p:txBody>
      </p:sp>
      <p:sp>
        <p:nvSpPr>
          <p:cNvPr id="231431" name="AutoShape 7"/>
          <p:cNvSpPr>
            <a:spLocks noChangeArrowheads="1"/>
          </p:cNvSpPr>
          <p:nvPr/>
        </p:nvSpPr>
        <p:spPr bwMode="auto">
          <a:xfrm>
            <a:off x="463550" y="4406900"/>
            <a:ext cx="1739900" cy="1816100"/>
          </a:xfrm>
          <a:prstGeom prst="homePlate">
            <a:avLst>
              <a:gd name="adj" fmla="val 33333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633413" y="4705350"/>
            <a:ext cx="1019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solidFill>
                  <a:srgbClr val="0C2D8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Athletic</a:t>
            </a:r>
          </a:p>
        </p:txBody>
      </p:sp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641350" y="5445125"/>
            <a:ext cx="1019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solidFill>
                  <a:srgbClr val="0C2D8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</a:t>
            </a:r>
          </a:p>
          <a:p>
            <a:r>
              <a:rPr lang="en-US" sz="1800" b="1">
                <a:solidFill>
                  <a:srgbClr val="0C2D8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Athletic</a:t>
            </a:r>
            <a:endParaRPr lang="en-US" sz="1800" b="1">
              <a:solidFill>
                <a:srgbClr val="0C2D83"/>
              </a:solidFill>
            </a:endParaRPr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2706688" y="5084763"/>
            <a:ext cx="20574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1800" b="1" dirty="0">
                <a:solidFill>
                  <a:srgbClr val="0C2D8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Extra </a:t>
            </a:r>
            <a:r>
              <a:rPr lang="en-US" sz="1800" b="1" dirty="0" err="1" smtClean="0">
                <a:solidFill>
                  <a:srgbClr val="0C2D8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Curriculars</a:t>
            </a:r>
            <a:endParaRPr lang="en-US" sz="1800" b="1" dirty="0">
              <a:solidFill>
                <a:srgbClr val="0C2D8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870314" y="3130551"/>
            <a:ext cx="1008666" cy="1965826"/>
            <a:chOff x="2744" y="1870"/>
            <a:chExt cx="862" cy="1432"/>
          </a:xfrm>
        </p:grpSpPr>
        <p:sp>
          <p:nvSpPr>
            <p:cNvPr id="231435" name="AutoShape 11"/>
            <p:cNvSpPr>
              <a:spLocks noChangeArrowheads="1"/>
            </p:cNvSpPr>
            <p:nvPr/>
          </p:nvSpPr>
          <p:spPr bwMode="auto">
            <a:xfrm>
              <a:off x="2794" y="1870"/>
              <a:ext cx="812" cy="1432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6" name="Rectangle 12"/>
            <p:cNvSpPr>
              <a:spLocks noChangeArrowheads="1"/>
            </p:cNvSpPr>
            <p:nvPr/>
          </p:nvSpPr>
          <p:spPr bwMode="auto">
            <a:xfrm>
              <a:off x="2744" y="2377"/>
              <a:ext cx="836" cy="3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Weighted</a:t>
              </a:r>
            </a:p>
            <a:p>
              <a:pPr algn="l"/>
              <a:r>
                <a:rPr lang="en-US" sz="1200" b="1" dirty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Composite</a:t>
              </a:r>
              <a:endParaRPr lang="en-US" sz="1200" b="1" dirty="0">
                <a:solidFill>
                  <a:srgbClr val="0C2D83"/>
                </a:solidFill>
              </a:endParaRPr>
            </a:p>
          </p:txBody>
        </p:sp>
      </p:grpSp>
      <p:sp>
        <p:nvSpPr>
          <p:cNvPr id="231438" name="Rectangle 14"/>
          <p:cNvSpPr>
            <a:spLocks noChangeArrowheads="1"/>
          </p:cNvSpPr>
          <p:nvPr/>
        </p:nvSpPr>
        <p:spPr bwMode="auto">
          <a:xfrm>
            <a:off x="6896100" y="3057525"/>
            <a:ext cx="1481138" cy="1474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1800" b="1" u="none" dirty="0" smtClean="0">
                <a:solidFill>
                  <a:srgbClr val="0C2D8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Notification email &amp; Letter in Candidate Portal</a:t>
            </a:r>
            <a:endParaRPr lang="en-US" sz="1800" b="1" u="none" dirty="0">
              <a:solidFill>
                <a:srgbClr val="0C2D8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31439" name="Object 15"/>
          <p:cNvGraphicFramePr>
            <a:graphicFrameLocks noChangeAspect="1"/>
          </p:cNvGraphicFramePr>
          <p:nvPr/>
        </p:nvGraphicFramePr>
        <p:xfrm>
          <a:off x="1771650" y="5543550"/>
          <a:ext cx="11430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6" imgW="1386720" imgH="920520" progId="">
                  <p:embed/>
                </p:oleObj>
              </mc:Choice>
              <mc:Fallback>
                <p:oleObj name="Clip" r:id="rId6" imgW="1386720" imgH="920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5543550"/>
                        <a:ext cx="114300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77692" y="1493838"/>
            <a:ext cx="2335348" cy="2425700"/>
            <a:chOff x="248" y="1152"/>
            <a:chExt cx="1088" cy="1528"/>
          </a:xfrm>
        </p:grpSpPr>
        <p:sp>
          <p:nvSpPr>
            <p:cNvPr id="231430" name="AutoShape 6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8" y="1152"/>
              <a:ext cx="1048" cy="1528"/>
            </a:xfrm>
            <a:prstGeom prst="homePlate">
              <a:avLst>
                <a:gd name="adj" fmla="val 33333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1440" name="Rectangle 16"/>
            <p:cNvSpPr>
              <a:spLocks noChangeArrowheads="1"/>
            </p:cNvSpPr>
            <p:nvPr/>
          </p:nvSpPr>
          <p:spPr bwMode="auto">
            <a:xfrm>
              <a:off x="248" y="1152"/>
              <a:ext cx="962" cy="6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Prior Academic</a:t>
              </a:r>
              <a:endParaRPr lang="en-US" sz="1600" b="1" dirty="0">
                <a:solidFill>
                  <a:srgbClr val="0C2D8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Record </a:t>
              </a:r>
              <a:r>
                <a:rPr lang="en-US" sz="12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/>
              </a:r>
              <a:br>
                <a:rPr lang="en-US" sz="12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sz="12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US" sz="11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GPA + Class Rank + Rigor)</a:t>
              </a:r>
            </a:p>
            <a:p>
              <a:pPr algn="l"/>
              <a:r>
                <a:rPr lang="en-US" sz="11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18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</a:t>
              </a:r>
              <a:endParaRPr lang="en-US" sz="1800" b="1" dirty="0">
                <a:solidFill>
                  <a:srgbClr val="0C2D8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31441" name="Rectangle 17"/>
            <p:cNvSpPr>
              <a:spLocks noChangeArrowheads="1"/>
            </p:cNvSpPr>
            <p:nvPr/>
          </p:nvSpPr>
          <p:spPr bwMode="auto">
            <a:xfrm>
              <a:off x="288" y="1728"/>
              <a:ext cx="792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Verbal  </a:t>
              </a:r>
              <a:r>
                <a:rPr lang="en-US" sz="12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ACT &gt;23</a:t>
              </a:r>
              <a:endParaRPr lang="en-US" sz="1200" b="1" dirty="0">
                <a:solidFill>
                  <a:srgbClr val="0C2D8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l"/>
              <a:r>
                <a:rPr lang="en-US" sz="18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Score   </a:t>
              </a:r>
              <a:r>
                <a:rPr lang="en-US" sz="12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SAT &gt;530</a:t>
              </a:r>
              <a:endParaRPr lang="en-US" sz="1200" b="1" dirty="0">
                <a:solidFill>
                  <a:srgbClr val="0C2D83"/>
                </a:solidFill>
              </a:endParaRPr>
            </a:p>
          </p:txBody>
        </p:sp>
        <p:sp>
          <p:nvSpPr>
            <p:cNvPr id="231442" name="Rectangle 18"/>
            <p:cNvSpPr>
              <a:spLocks noChangeArrowheads="1"/>
            </p:cNvSpPr>
            <p:nvPr/>
          </p:nvSpPr>
          <p:spPr bwMode="auto">
            <a:xfrm>
              <a:off x="300" y="2183"/>
              <a:ext cx="1018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18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Math   </a:t>
              </a:r>
              <a:r>
                <a:rPr lang="en-US" sz="12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ACT &gt;23</a:t>
              </a:r>
              <a:endParaRPr lang="en-US" sz="1200" b="1" dirty="0">
                <a:solidFill>
                  <a:srgbClr val="0C2D8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l"/>
              <a:r>
                <a:rPr lang="en-US" sz="18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Score </a:t>
              </a:r>
              <a:r>
                <a:rPr lang="en-US" sz="12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SAT &gt;530</a:t>
              </a:r>
              <a:endParaRPr lang="en-US" sz="1800" b="1" dirty="0">
                <a:solidFill>
                  <a:srgbClr val="0C2D83"/>
                </a:solidFill>
              </a:endParaRPr>
            </a:p>
          </p:txBody>
        </p:sp>
        <p:sp>
          <p:nvSpPr>
            <p:cNvPr id="231443" name="Line 19"/>
            <p:cNvSpPr>
              <a:spLocks noChangeShapeType="1"/>
            </p:cNvSpPr>
            <p:nvPr/>
          </p:nvSpPr>
          <p:spPr bwMode="auto">
            <a:xfrm>
              <a:off x="288" y="1716"/>
              <a:ext cx="9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444" name="Line 20"/>
            <p:cNvSpPr>
              <a:spLocks noChangeShapeType="1"/>
            </p:cNvSpPr>
            <p:nvPr/>
          </p:nvSpPr>
          <p:spPr bwMode="auto">
            <a:xfrm flipV="1">
              <a:off x="300" y="2166"/>
              <a:ext cx="898" cy="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445" name="Line 21"/>
          <p:cNvSpPr>
            <a:spLocks noChangeShapeType="1"/>
          </p:cNvSpPr>
          <p:nvPr/>
        </p:nvSpPr>
        <p:spPr bwMode="auto">
          <a:xfrm>
            <a:off x="476250" y="5334000"/>
            <a:ext cx="1717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Plus 24"/>
          <p:cNvSpPr/>
          <p:nvPr/>
        </p:nvSpPr>
        <p:spPr bwMode="auto">
          <a:xfrm>
            <a:off x="991402" y="4055807"/>
            <a:ext cx="298383" cy="299889"/>
          </a:xfrm>
          <a:prstGeom prst="mathPlus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Equal 25"/>
          <p:cNvSpPr/>
          <p:nvPr/>
        </p:nvSpPr>
        <p:spPr bwMode="auto">
          <a:xfrm>
            <a:off x="2359311" y="4041381"/>
            <a:ext cx="353729" cy="243681"/>
          </a:xfrm>
          <a:prstGeom prst="mathEqual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256371" y="1471089"/>
            <a:ext cx="2408689" cy="116257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914F7"/>
                </a:solidFill>
                <a:effectLst/>
                <a:latin typeface="Trebuchet MS" panose="020B0603020202020204" pitchFamily="34" charset="0"/>
              </a:rPr>
              <a:t>Counselors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0914F7"/>
                </a:solidFill>
                <a:effectLst/>
                <a:latin typeface="Trebuchet MS" panose="020B0603020202020204" pitchFamily="34" charset="0"/>
              </a:rPr>
              <a:t> &amp; Supervisors make decisions to promote applicants to Candidate Status after evaluating their Pre-Candidate Questionnaire info.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176044" y="2452541"/>
            <a:ext cx="0" cy="508293"/>
          </a:xfrm>
          <a:prstGeom prst="straightConnector1">
            <a:avLst/>
          </a:prstGeom>
          <a:solidFill>
            <a:srgbClr val="0C2D8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764979" y="4942882"/>
            <a:ext cx="0" cy="531412"/>
          </a:xfrm>
          <a:prstGeom prst="straightConnector1">
            <a:avLst/>
          </a:prstGeom>
          <a:solidFill>
            <a:srgbClr val="0C2D8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902725" y="5474294"/>
            <a:ext cx="1737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Candidate Kits open 15 July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14" y="3103563"/>
            <a:ext cx="2623146" cy="178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/>
          <p:cNvPicPr>
            <a:picLocks noChangeAspect="1" noChangeArrowheads="1"/>
          </p:cNvPicPr>
          <p:nvPr/>
        </p:nvPicPr>
        <p:blipFill>
          <a:blip r:embed="rId2" cstate="print"/>
          <a:srcRect l="29487" t="17949" r="30769" b="5698"/>
          <a:stretch>
            <a:fillRect/>
          </a:stretch>
        </p:blipFill>
        <p:spPr bwMode="auto">
          <a:xfrm>
            <a:off x="4860011" y="1636294"/>
            <a:ext cx="3661352" cy="385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50659" y="514256"/>
            <a:ext cx="460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0C2D83"/>
                </a:solidFill>
                <a:latin typeface="Trebuchet MS" panose="020B0603020202020204" pitchFamily="34" charset="0"/>
                <a:ea typeface="+mj-ea"/>
                <a:cs typeface="+mj-cs"/>
              </a:rPr>
              <a:t>Rolling Deadline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2400" y="1771984"/>
            <a:ext cx="4495800" cy="3638216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Once an application is promoted to Candidate Status – </a:t>
            </a:r>
            <a:r>
              <a:rPr lang="en-US" sz="2400" dirty="0" smtClean="0">
                <a:solidFill>
                  <a:srgbClr val="FF0000"/>
                </a:solidFill>
              </a:rPr>
              <a:t>4 months </a:t>
            </a:r>
            <a:r>
              <a:rPr lang="en-US" sz="2400" dirty="0" smtClean="0"/>
              <a:t>to complete the application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Deadlines will be between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1 November and 31 January</a:t>
            </a:r>
          </a:p>
        </p:txBody>
      </p:sp>
    </p:spTree>
    <p:extLst>
      <p:ext uri="{BB962C8B-B14F-4D97-AF65-F5344CB8AC3E}">
        <p14:creationId xmlns:p14="http://schemas.microsoft.com/office/powerpoint/2010/main" val="27193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6781800" cy="1371600"/>
          </a:xfrm>
        </p:spPr>
        <p:txBody>
          <a:bodyPr/>
          <a:lstStyle/>
          <a:p>
            <a:r>
              <a:rPr lang="en-US" sz="2800" dirty="0" smtClean="0"/>
              <a:t>Teacher Evaluations &amp;</a:t>
            </a:r>
            <a:br>
              <a:rPr lang="en-US" sz="2800" dirty="0" smtClean="0"/>
            </a:br>
            <a:r>
              <a:rPr lang="en-US" sz="2800" dirty="0" smtClean="0"/>
              <a:t>Letters of Recommendation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341" y="1536700"/>
            <a:ext cx="5737412" cy="4324350"/>
          </a:xfrm>
        </p:spPr>
        <p:txBody>
          <a:bodyPr/>
          <a:lstStyle/>
          <a:p>
            <a:r>
              <a:rPr lang="en-US" dirty="0" smtClean="0"/>
              <a:t>Three </a:t>
            </a:r>
            <a:r>
              <a:rPr lang="en-US" i="1" dirty="0" smtClean="0"/>
              <a:t>required</a:t>
            </a:r>
            <a:r>
              <a:rPr lang="en-US" dirty="0" smtClean="0"/>
              <a:t> teacher evaluations</a:t>
            </a:r>
          </a:p>
          <a:p>
            <a:pPr lvl="1"/>
            <a:r>
              <a:rPr lang="en-US" dirty="0" smtClean="0"/>
              <a:t>Math</a:t>
            </a:r>
          </a:p>
          <a:p>
            <a:pPr lvl="1"/>
            <a:r>
              <a:rPr lang="en-US" dirty="0" smtClean="0"/>
              <a:t>English</a:t>
            </a:r>
          </a:p>
          <a:p>
            <a:pPr lvl="1"/>
            <a:r>
              <a:rPr lang="en-US" dirty="0" smtClean="0"/>
              <a:t>Other (Science or High School Counselor preferred)</a:t>
            </a:r>
          </a:p>
          <a:p>
            <a:pPr lvl="1"/>
            <a:r>
              <a:rPr lang="en-US" dirty="0" smtClean="0"/>
              <a:t>What type of student are you?</a:t>
            </a:r>
          </a:p>
          <a:p>
            <a:r>
              <a:rPr lang="en-US" dirty="0" smtClean="0"/>
              <a:t>Two </a:t>
            </a:r>
            <a:r>
              <a:rPr lang="en-US" i="1" dirty="0" smtClean="0"/>
              <a:t>optional</a:t>
            </a:r>
            <a:r>
              <a:rPr lang="en-US" dirty="0" smtClean="0"/>
              <a:t> letters of recommendation</a:t>
            </a:r>
            <a:endParaRPr lang="en-US" dirty="0"/>
          </a:p>
          <a:p>
            <a:pPr lvl="1"/>
            <a:r>
              <a:rPr lang="en-US" dirty="0" smtClean="0"/>
              <a:t>Not from family</a:t>
            </a:r>
          </a:p>
          <a:p>
            <a:pPr lvl="1"/>
            <a:r>
              <a:rPr lang="en-US" dirty="0" smtClean="0"/>
              <a:t>Not from teachers that already did evaluations</a:t>
            </a:r>
          </a:p>
          <a:p>
            <a:pPr lvl="1"/>
            <a:r>
              <a:rPr lang="en-US" dirty="0" smtClean="0"/>
              <a:t>What type of person are you?</a:t>
            </a:r>
            <a:endParaRPr lang="en-US" dirty="0"/>
          </a:p>
        </p:txBody>
      </p:sp>
      <p:pic>
        <p:nvPicPr>
          <p:cNvPr id="390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65" y="2245659"/>
            <a:ext cx="2528463" cy="2695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417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/>
          <p:cNvPicPr>
            <a:picLocks noChangeAspect="1" noChangeArrowheads="1"/>
          </p:cNvPicPr>
          <p:nvPr/>
        </p:nvPicPr>
        <p:blipFill>
          <a:blip r:embed="rId2" cstate="print"/>
          <a:srcRect l="29487" t="17949" r="30769" b="5698"/>
          <a:stretch>
            <a:fillRect/>
          </a:stretch>
        </p:blipFill>
        <p:spPr bwMode="auto">
          <a:xfrm>
            <a:off x="1905000" y="457200"/>
            <a:ext cx="57115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24200" y="152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C2D83"/>
                </a:solidFill>
                <a:latin typeface="Trebuchet MS" panose="020B0603020202020204" pitchFamily="34" charset="0"/>
                <a:ea typeface="+mj-ea"/>
                <a:cs typeface="+mj-cs"/>
              </a:rPr>
              <a:t>The Goal</a:t>
            </a:r>
          </a:p>
        </p:txBody>
      </p:sp>
    </p:spTree>
    <p:extLst>
      <p:ext uri="{BB962C8B-B14F-4D97-AF65-F5344CB8AC3E}">
        <p14:creationId xmlns:p14="http://schemas.microsoft.com/office/powerpoint/2010/main" val="31849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658" y="191845"/>
            <a:ext cx="7040880" cy="1097280"/>
          </a:xfrm>
        </p:spPr>
        <p:txBody>
          <a:bodyPr/>
          <a:lstStyle/>
          <a:p>
            <a:r>
              <a:rPr lang="en-US" dirty="0" smtClean="0"/>
              <a:t>Selections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74872" y="2520043"/>
            <a:ext cx="2940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none" dirty="0" smtClean="0">
                <a:latin typeface="Trebuchet MS" panose="020B0603020202020204" pitchFamily="34" charset="0"/>
              </a:rPr>
              <a:t>How We Compose </a:t>
            </a:r>
            <a:br>
              <a:rPr lang="en-US" sz="3600" b="1" u="none" dirty="0" smtClean="0">
                <a:latin typeface="Trebuchet MS" panose="020B0603020202020204" pitchFamily="34" charset="0"/>
              </a:rPr>
            </a:br>
            <a:r>
              <a:rPr lang="en-US" sz="3600" b="1" u="none" dirty="0" smtClean="0">
                <a:latin typeface="Trebuchet MS" panose="020B0603020202020204" pitchFamily="34" charset="0"/>
              </a:rPr>
              <a:t>a Class</a:t>
            </a:r>
            <a:endParaRPr lang="en-US" sz="3600" b="1" u="none" dirty="0">
              <a:latin typeface="Trebuchet MS" panose="020B0603020202020204" pitchFamily="34" charset="0"/>
            </a:endParaRPr>
          </a:p>
        </p:txBody>
      </p:sp>
      <p:pic>
        <p:nvPicPr>
          <p:cNvPr id="221188" name="Picture 4" descr="Class of 2016 - Swearing In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48" y="1581150"/>
            <a:ext cx="4072101" cy="271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lass of 2016 - Inprocessing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5925" y="3500372"/>
            <a:ext cx="3882942" cy="2587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9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Admissions Measures</a:t>
            </a:r>
            <a:endParaRPr lang="en-US" dirty="0"/>
          </a:p>
        </p:txBody>
      </p:sp>
      <p:pic>
        <p:nvPicPr>
          <p:cNvPr id="39938" name="Picture 2" descr="C:\Documents and Settings\crista.hill\Local Settings\Temporary Internet Files\Content.IE5\I5GZKQ7A\MC900366654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31" y="1611109"/>
            <a:ext cx="1809750" cy="1560512"/>
          </a:xfrm>
          <a:prstGeom prst="rect">
            <a:avLst/>
          </a:prstGeom>
          <a:noFill/>
        </p:spPr>
      </p:pic>
      <p:pic>
        <p:nvPicPr>
          <p:cNvPr id="39939" name="Picture 3" descr="C:\Program Files\Microsoft Office\MEDIA\CAGCAT10\j0301480.wm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2301" y="1634142"/>
            <a:ext cx="1798637" cy="1338262"/>
          </a:xfrm>
          <a:prstGeom prst="rect">
            <a:avLst/>
          </a:prstGeom>
          <a:noFill/>
        </p:spPr>
      </p:pic>
      <p:pic>
        <p:nvPicPr>
          <p:cNvPr id="39943" name="Picture 7" descr="C:\Documents and Settings\crista.hill\Local Settings\Temporary Internet Files\Content.IE5\LRCCV1R4\MC900174351[1].wm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71259" y="1552166"/>
            <a:ext cx="1819275" cy="1560513"/>
          </a:xfrm>
          <a:prstGeom prst="rect">
            <a:avLst/>
          </a:prstGeom>
          <a:noFill/>
        </p:spPr>
      </p:pic>
      <p:pic>
        <p:nvPicPr>
          <p:cNvPr id="39944" name="Picture 8" descr="C:\Documents and Settings\crista.hill\Local Settings\Temporary Internet Files\Content.IE5\CLKN3TEN\MC900282020[1]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86" y="4513665"/>
            <a:ext cx="1887538" cy="781050"/>
          </a:xfrm>
          <a:prstGeom prst="rect">
            <a:avLst/>
          </a:prstGeom>
          <a:noFill/>
        </p:spPr>
      </p:pic>
      <p:pic>
        <p:nvPicPr>
          <p:cNvPr id="39947" name="Picture 11" descr="C:\Documents and Settings\crista.hill\Local Settings\Temporary Internet Files\Content.IE5\CLKN3TEN\MC900183218[1].wm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72846" y="4463862"/>
            <a:ext cx="1817688" cy="13430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01744" y="3041375"/>
            <a:ext cx="171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Extracurricular Activities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30618" y="3120886"/>
            <a:ext cx="199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Selection Committee Holistic Review 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5496" y="3289852"/>
            <a:ext cx="176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Academics</a:t>
            </a:r>
            <a:endParaRPr lang="en-US" sz="1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6681" y="5433512"/>
            <a:ext cx="178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Physically Qualified (CFA)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569689" y="5695122"/>
            <a:ext cx="1659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Medically Qualified (DoDMERB)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05829" y="5910565"/>
            <a:ext cx="1351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Nomination</a:t>
            </a:r>
            <a:endParaRPr lang="en-US" b="1" dirty="0"/>
          </a:p>
        </p:txBody>
      </p:sp>
      <p:sp>
        <p:nvSpPr>
          <p:cNvPr id="30" name="7-Point Star 29"/>
          <p:cNvSpPr/>
          <p:nvPr/>
        </p:nvSpPr>
        <p:spPr bwMode="auto">
          <a:xfrm>
            <a:off x="1749286" y="1510747"/>
            <a:ext cx="1292088" cy="1113183"/>
          </a:xfrm>
          <a:prstGeom prst="star7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/>
              <a:t>5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0%</a:t>
            </a:r>
          </a:p>
        </p:txBody>
      </p:sp>
      <p:sp>
        <p:nvSpPr>
          <p:cNvPr id="31" name="7-Point Star 30"/>
          <p:cNvSpPr/>
          <p:nvPr/>
        </p:nvSpPr>
        <p:spPr bwMode="auto">
          <a:xfrm>
            <a:off x="7851912" y="1514059"/>
            <a:ext cx="1292088" cy="1113183"/>
          </a:xfrm>
          <a:prstGeom prst="star7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/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0%</a:t>
            </a:r>
          </a:p>
        </p:txBody>
      </p:sp>
      <p:sp>
        <p:nvSpPr>
          <p:cNvPr id="32" name="7-Point Star 31"/>
          <p:cNvSpPr/>
          <p:nvPr/>
        </p:nvSpPr>
        <p:spPr bwMode="auto">
          <a:xfrm>
            <a:off x="4793971" y="1495837"/>
            <a:ext cx="1292088" cy="1113183"/>
          </a:xfrm>
          <a:prstGeom prst="star7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0%</a:t>
            </a:r>
          </a:p>
        </p:txBody>
      </p:sp>
      <p:pic>
        <p:nvPicPr>
          <p:cNvPr id="39949" name="Picture 13" descr="C:\Documents and Settings\crista.hill\Local Settings\Temporary Internet Files\Content.IE5\CHIYIYLC\MC900334148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09751" y="4159876"/>
            <a:ext cx="1069059" cy="1488628"/>
          </a:xfrm>
          <a:prstGeom prst="rect">
            <a:avLst/>
          </a:prstGeom>
          <a:noFill/>
        </p:spPr>
      </p:pic>
      <p:sp>
        <p:nvSpPr>
          <p:cNvPr id="35" name="Plus 34"/>
          <p:cNvSpPr/>
          <p:nvPr/>
        </p:nvSpPr>
        <p:spPr bwMode="auto">
          <a:xfrm>
            <a:off x="2421228" y="4700789"/>
            <a:ext cx="914400" cy="914400"/>
          </a:xfrm>
          <a:prstGeom prst="mathPlus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Plus 35"/>
          <p:cNvSpPr/>
          <p:nvPr/>
        </p:nvSpPr>
        <p:spPr bwMode="auto">
          <a:xfrm>
            <a:off x="5123645" y="4712200"/>
            <a:ext cx="914400" cy="914400"/>
          </a:xfrm>
          <a:prstGeom prst="mathPlus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Prep/Falcon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532965"/>
            <a:ext cx="7543800" cy="914400"/>
          </a:xfrm>
        </p:spPr>
        <p:txBody>
          <a:bodyPr/>
          <a:lstStyle/>
          <a:p>
            <a:r>
              <a:rPr lang="en-US" sz="2000" dirty="0" smtClean="0"/>
              <a:t>Candidates not selected for a direct appointment, and possibly with a need for additional academic preparation, may still be considered for the USAFA Preparatory School or a Falcon Foundation Scholarship</a:t>
            </a:r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1438" y="6524625"/>
            <a:ext cx="1452562" cy="333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F7D902-AF90-484E-AC29-F256C8ECE8FD}" type="slidenum">
              <a:rPr lang="en-US" smtClean="0"/>
              <a:pPr>
                <a:defRPr/>
              </a:pPr>
              <a:t>27</a:t>
            </a:fld>
            <a:r>
              <a:rPr lang="en-US" smtClean="0"/>
              <a:t>/7</a:t>
            </a:r>
            <a:endParaRPr lang="en-US" dirty="0"/>
          </a:p>
        </p:txBody>
      </p:sp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486" y="3397622"/>
            <a:ext cx="3444150" cy="2972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718" y="2886635"/>
            <a:ext cx="5143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8975" lvl="1" indent="-282575" algn="l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</a:pPr>
            <a:r>
              <a:rPr lang="en-US" sz="1600" b="1" u="none" kern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Must be medically and physically </a:t>
            </a:r>
            <a:r>
              <a:rPr lang="en-US" sz="1600" b="1" u="none" kern="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qualified</a:t>
            </a:r>
            <a:endParaRPr lang="en-US" sz="1600" b="1" u="none" kern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marL="688975" lvl="1" indent="-282575" algn="l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</a:pPr>
            <a:r>
              <a:rPr lang="en-US" sz="1600" b="1" u="none" kern="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Nomination not required for entry</a:t>
            </a:r>
            <a:endParaRPr lang="en-US" sz="1600" b="1" u="none" kern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marL="688975" lvl="1" indent="-282575" algn="l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</a:pPr>
            <a:r>
              <a:rPr lang="en-US" sz="1600" b="1" u="none" kern="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All candidates are automatically considered for prep</a:t>
            </a:r>
          </a:p>
          <a:p>
            <a:pPr marL="688975" lvl="1" indent="-282575" algn="l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</a:pPr>
            <a:r>
              <a:rPr lang="en-US" sz="1600" b="1" u="none" kern="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Successful completion may guarantee entry the following year</a:t>
            </a:r>
            <a:endParaRPr lang="en-US" sz="1600" b="1" u="none" kern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marL="285750" lvl="0" indent="-285750" algn="l" eaLnBrk="0" hangingPunct="0">
              <a:spcBef>
                <a:spcPct val="20000"/>
              </a:spcBef>
              <a:buClr>
                <a:srgbClr val="0C2D83"/>
              </a:buClr>
              <a:buSzPct val="80000"/>
            </a:pPr>
            <a:endParaRPr lang="en-US" sz="1200" b="1" u="none" kern="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68" y="4589906"/>
            <a:ext cx="3124200" cy="178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2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89150" y="133350"/>
            <a:ext cx="7054850" cy="1143000"/>
          </a:xfrm>
        </p:spPr>
        <p:txBody>
          <a:bodyPr/>
          <a:lstStyle/>
          <a:p>
            <a:r>
              <a:rPr lang="en-US" dirty="0" smtClean="0"/>
              <a:t>What are the odds?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3426124" y="1504950"/>
            <a:ext cx="1996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latin typeface="Trebuchet MS" panose="020B0603020202020204" pitchFamily="34" charset="0"/>
              </a:rPr>
              <a:t>Inquiries—13,567</a:t>
            </a:r>
            <a:endParaRPr lang="en-US" u="none" dirty="0">
              <a:latin typeface="Trebuchet MS" panose="020B0603020202020204" pitchFamily="34" charset="0"/>
            </a:endParaRPr>
          </a:p>
        </p:txBody>
      </p:sp>
      <p:grpSp>
        <p:nvGrpSpPr>
          <p:cNvPr id="3" name="Group 53"/>
          <p:cNvGrpSpPr/>
          <p:nvPr/>
        </p:nvGrpSpPr>
        <p:grpSpPr>
          <a:xfrm>
            <a:off x="3159423" y="2182829"/>
            <a:ext cx="2447175" cy="3629000"/>
            <a:chOff x="3159423" y="2182829"/>
            <a:chExt cx="2447175" cy="3629000"/>
          </a:xfrm>
        </p:grpSpPr>
        <p:sp>
          <p:nvSpPr>
            <p:cNvPr id="13" name="TextBox 12"/>
            <p:cNvSpPr txBox="1"/>
            <p:nvPr/>
          </p:nvSpPr>
          <p:spPr>
            <a:xfrm>
              <a:off x="3486150" y="3703477"/>
              <a:ext cx="1819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none" dirty="0" smtClean="0">
                  <a:latin typeface="Trebuchet MS" panose="020B0603020202020204" pitchFamily="34" charset="0"/>
                </a:rPr>
                <a:t>Offers—1492</a:t>
              </a:r>
              <a:endParaRPr lang="en-US" u="none" dirty="0">
                <a:latin typeface="Trebuchet MS" panose="020B0603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86150" y="3075244"/>
              <a:ext cx="1819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none" dirty="0" smtClean="0">
                  <a:latin typeface="Trebuchet MS" panose="020B0603020202020204" pitchFamily="34" charset="0"/>
                </a:rPr>
                <a:t>Qualified Candidates—2,475</a:t>
              </a:r>
              <a:endParaRPr lang="en-US" u="none" dirty="0">
                <a:latin typeface="Trebuchet MS" panose="020B0603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59423" y="2182829"/>
              <a:ext cx="2400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none" dirty="0" smtClean="0">
                  <a:latin typeface="Trebuchet MS" panose="020B0603020202020204" pitchFamily="34" charset="0"/>
                </a:rPr>
                <a:t>Candidate Pool—7,789</a:t>
              </a:r>
              <a:endParaRPr lang="en-US" u="none" dirty="0">
                <a:latin typeface="Trebuchet MS" panose="020B0603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68198" y="4119058"/>
              <a:ext cx="2438400" cy="1692771"/>
            </a:xfrm>
            <a:prstGeom prst="rect">
              <a:avLst/>
            </a:prstGeom>
            <a:noFill/>
            <a:ln>
              <a:solidFill>
                <a:srgbClr val="66CCFF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u="none" dirty="0" smtClean="0">
                  <a:latin typeface="Trebuchet MS" panose="020B0603020202020204" pitchFamily="34" charset="0"/>
                </a:rPr>
                <a:t>Admitted Cadets  1,152  </a:t>
              </a:r>
            </a:p>
            <a:p>
              <a:r>
                <a:rPr lang="en-US" dirty="0" smtClean="0">
                  <a:latin typeface="Trebuchet MS" panose="020B0603020202020204" pitchFamily="34" charset="0"/>
                </a:rPr>
                <a:t>+</a:t>
              </a:r>
            </a:p>
            <a:p>
              <a:r>
                <a:rPr lang="en-US" u="none" dirty="0" smtClean="0">
                  <a:latin typeface="Trebuchet MS" panose="020B0603020202020204" pitchFamily="34" charset="0"/>
                </a:rPr>
                <a:t>International Cadets  16</a:t>
              </a:r>
            </a:p>
            <a:p>
              <a:r>
                <a:rPr lang="en-US" dirty="0" smtClean="0">
                  <a:latin typeface="Trebuchet MS" panose="020B0603020202020204" pitchFamily="34" charset="0"/>
                </a:rPr>
                <a:t>+</a:t>
              </a:r>
            </a:p>
            <a:p>
              <a:r>
                <a:rPr lang="en-US" sz="1600" b="1" dirty="0" smtClean="0">
                  <a:latin typeface="Trebuchet MS" panose="020B0603020202020204" pitchFamily="34" charset="0"/>
                </a:rPr>
                <a:t/>
              </a:r>
              <a:br>
                <a:rPr lang="en-US" sz="1600" b="1" dirty="0" smtClean="0">
                  <a:latin typeface="Trebuchet MS" panose="020B0603020202020204" pitchFamily="34" charset="0"/>
                </a:rPr>
              </a:br>
              <a:r>
                <a:rPr lang="en-US" sz="1600" b="1" dirty="0" smtClean="0">
                  <a:latin typeface="Trebuchet MS" panose="020B0603020202020204" pitchFamily="34" charset="0"/>
                </a:rPr>
                <a:t>1,168 Entries to Class of 2020</a:t>
              </a:r>
              <a:endParaRPr lang="en-US" sz="1600" b="1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4" name="Group 55"/>
          <p:cNvGrpSpPr/>
          <p:nvPr/>
        </p:nvGrpSpPr>
        <p:grpSpPr>
          <a:xfrm>
            <a:off x="185738" y="1519756"/>
            <a:ext cx="8292503" cy="2063251"/>
            <a:chOff x="185738" y="1519756"/>
            <a:chExt cx="8292503" cy="2063251"/>
          </a:xfrm>
        </p:grpSpPr>
        <p:sp>
          <p:nvSpPr>
            <p:cNvPr id="20" name="TextBox 19"/>
            <p:cNvSpPr txBox="1"/>
            <p:nvPr/>
          </p:nvSpPr>
          <p:spPr>
            <a:xfrm>
              <a:off x="6658966" y="1519756"/>
              <a:ext cx="1819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Trebuchet MS" panose="020B0603020202020204" pitchFamily="34" charset="0"/>
                </a:rPr>
                <a:t>Summer Seminar</a:t>
              </a:r>
              <a:endParaRPr lang="en-US" dirty="0">
                <a:solidFill>
                  <a:srgbClr val="00B05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5738" y="2628900"/>
              <a:ext cx="24812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none" dirty="0" smtClean="0">
                  <a:latin typeface="Trebuchet MS" panose="020B0603020202020204" pitchFamily="34" charset="0"/>
                </a:rPr>
                <a:t>Preparatory School</a:t>
              </a:r>
            </a:p>
            <a:p>
              <a:r>
                <a:rPr lang="en-US" u="none" dirty="0" smtClean="0">
                  <a:latin typeface="Trebuchet MS" panose="020B0603020202020204" pitchFamily="34" charset="0"/>
                </a:rPr>
                <a:t>(273 offered - 241 entries) </a:t>
              </a:r>
            </a:p>
            <a:p>
              <a:r>
                <a:rPr lang="en-US" u="none" dirty="0" smtClean="0">
                  <a:latin typeface="Trebuchet MS" panose="020B0603020202020204" pitchFamily="34" charset="0"/>
                </a:rPr>
                <a:t>Falcon Scholars</a:t>
              </a:r>
            </a:p>
            <a:p>
              <a:r>
                <a:rPr lang="en-US" u="none" dirty="0" smtClean="0">
                  <a:latin typeface="Trebuchet MS" panose="020B0603020202020204" pitchFamily="34" charset="0"/>
                </a:rPr>
                <a:t>(119 offered - 60 accepted)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672263" y="1805600"/>
            <a:ext cx="1819275" cy="3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PCQ</a:t>
            </a:r>
            <a:endParaRPr lang="en-US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8966" y="2516882"/>
            <a:ext cx="2301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Completed Admission File</a:t>
            </a:r>
            <a:endParaRPr lang="en-US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72262" y="3378521"/>
            <a:ext cx="1792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Academy Board</a:t>
            </a:r>
          </a:p>
          <a:p>
            <a:r>
              <a:rPr lang="en-US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+</a:t>
            </a:r>
          </a:p>
          <a:p>
            <a:r>
              <a:rPr lang="en-US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Nominations</a:t>
            </a:r>
          </a:p>
          <a:p>
            <a:r>
              <a:rPr lang="en-US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+</a:t>
            </a:r>
          </a:p>
          <a:p>
            <a:r>
              <a:rPr lang="en-US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Medical</a:t>
            </a:r>
            <a:endParaRPr lang="en-US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6600825" y="2166608"/>
            <a:ext cx="196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Candidate Kit</a:t>
            </a:r>
            <a:endParaRPr lang="en-US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2266950" y="1630264"/>
            <a:ext cx="1306760" cy="2497119"/>
          </a:xfrm>
          <a:prstGeom prst="straightConnector1">
            <a:avLst/>
          </a:prstGeom>
          <a:solidFill>
            <a:srgbClr val="0C2D8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5226341" y="1619250"/>
            <a:ext cx="1031586" cy="2508133"/>
          </a:xfrm>
          <a:prstGeom prst="straightConnector1">
            <a:avLst/>
          </a:prstGeom>
          <a:solidFill>
            <a:srgbClr val="0C2D8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10800000" flipV="1">
            <a:off x="5422554" y="2328061"/>
            <a:ext cx="1466850" cy="9525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Curved Connector 42"/>
          <p:cNvCxnSpPr>
            <a:endCxn id="23" idx="3"/>
          </p:cNvCxnSpPr>
          <p:nvPr/>
        </p:nvCxnSpPr>
        <p:spPr bwMode="auto">
          <a:xfrm rot="10800000" flipV="1">
            <a:off x="2667001" y="2852256"/>
            <a:ext cx="1217105" cy="253698"/>
          </a:xfrm>
          <a:prstGeom prst="curvedConnector3">
            <a:avLst>
              <a:gd name="adj1" fmla="val 50000"/>
            </a:avLst>
          </a:prstGeom>
          <a:solidFill>
            <a:srgbClr val="0C2D83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10800000">
            <a:off x="5035532" y="3911086"/>
            <a:ext cx="1857375" cy="9525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824681" y="2534970"/>
            <a:ext cx="2951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Panel Rated Files~3,400</a:t>
            </a:r>
            <a:endParaRPr lang="en-US" u="none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5" name="Straight Arrow Connector 34"/>
          <p:cNvCxnSpPr>
            <a:stCxn id="20" idx="1"/>
          </p:cNvCxnSpPr>
          <p:nvPr/>
        </p:nvCxnSpPr>
        <p:spPr bwMode="auto">
          <a:xfrm rot="10800000" flipV="1">
            <a:off x="5504508" y="1673645"/>
            <a:ext cx="1154459" cy="1246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5305425" y="1973655"/>
            <a:ext cx="1864922" cy="36398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0800000" flipV="1">
            <a:off x="5640310" y="2670772"/>
            <a:ext cx="1059255" cy="9054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489971" y="1856165"/>
            <a:ext cx="1996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latin typeface="Trebuchet MS" panose="020B0603020202020204" pitchFamily="34" charset="0"/>
              </a:rPr>
              <a:t>Applicants—9894</a:t>
            </a:r>
            <a:endParaRPr lang="en-US" u="none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7927" y="4953000"/>
            <a:ext cx="250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65% Direct Entry</a:t>
            </a:r>
            <a:endParaRPr lang="en-US" sz="2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842333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14% USAFA Prep</a:t>
            </a:r>
          </a:p>
          <a:p>
            <a:endParaRPr lang="en-US" dirty="0" smtClean="0"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6% Falcon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3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3553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84094" y="1613647"/>
            <a:ext cx="7326312" cy="4524376"/>
          </a:xfrm>
          <a:noFill/>
          <a:ln/>
        </p:spPr>
        <p:txBody>
          <a:bodyPr/>
          <a:lstStyle/>
          <a:p>
            <a:pPr marL="342900" indent="-342900"/>
            <a:r>
              <a:rPr lang="en-US" sz="2000" dirty="0" smtClean="0"/>
              <a:t>1 March </a:t>
            </a:r>
            <a:r>
              <a:rPr lang="en-US" sz="2000" dirty="0" smtClean="0">
                <a:solidFill>
                  <a:srgbClr val="0C2D83"/>
                </a:solidFill>
              </a:rPr>
              <a:t>–  Applications for </a:t>
            </a:r>
            <a:r>
              <a:rPr lang="en-US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000" dirty="0" smtClean="0">
                <a:solidFill>
                  <a:srgbClr val="0C2D83"/>
                </a:solidFill>
              </a:rPr>
              <a:t> Opened</a:t>
            </a:r>
          </a:p>
          <a:p>
            <a:pPr marL="342900" indent="-342900"/>
            <a:r>
              <a:rPr lang="en-US" sz="2000" dirty="0" smtClean="0"/>
              <a:t>1 July </a:t>
            </a:r>
            <a:r>
              <a:rPr lang="en-US" sz="2000" dirty="0" smtClean="0">
                <a:solidFill>
                  <a:srgbClr val="0C2D83"/>
                </a:solidFill>
              </a:rPr>
              <a:t>–  Re-Applicants may apply</a:t>
            </a:r>
          </a:p>
          <a:p>
            <a:pPr marL="342900" indent="-342900"/>
            <a:r>
              <a:rPr lang="en-US" sz="2000" dirty="0" smtClean="0"/>
              <a:t>Mid July </a:t>
            </a:r>
            <a:r>
              <a:rPr lang="en-US" sz="2000" dirty="0" smtClean="0">
                <a:solidFill>
                  <a:srgbClr val="0C2D83"/>
                </a:solidFill>
              </a:rPr>
              <a:t>– Candidate Kits Open.  </a:t>
            </a:r>
            <a:r>
              <a:rPr lang="en-US" sz="2000" i="1" dirty="0" smtClean="0">
                <a:solidFill>
                  <a:srgbClr val="0C2D83"/>
                </a:solidFill>
              </a:rPr>
              <a:t>Individual Deadlines Set</a:t>
            </a:r>
          </a:p>
          <a:p>
            <a:pPr marL="342900" indent="-342900"/>
            <a:r>
              <a:rPr lang="en-US" sz="2000" dirty="0" smtClean="0"/>
              <a:t>31 December </a:t>
            </a:r>
            <a:r>
              <a:rPr lang="en-US" sz="2000" dirty="0" smtClean="0">
                <a:solidFill>
                  <a:srgbClr val="0C2D83"/>
                </a:solidFill>
              </a:rPr>
              <a:t>– Final deadline to apply for Class of </a:t>
            </a:r>
            <a:r>
              <a:rPr lang="en-US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  <a:p>
            <a:pPr marL="342900" indent="-342900"/>
            <a:r>
              <a:rPr lang="en-US" sz="2000" dirty="0" smtClean="0"/>
              <a:t>31 January </a:t>
            </a:r>
            <a:r>
              <a:rPr lang="en-US" sz="2000" dirty="0" smtClean="0">
                <a:solidFill>
                  <a:srgbClr val="0C2D83"/>
                </a:solidFill>
              </a:rPr>
              <a:t>– Final deadline to complete file</a:t>
            </a:r>
          </a:p>
          <a:p>
            <a:pPr marL="342900" indent="-342900"/>
            <a:r>
              <a:rPr lang="en-US" sz="2000" dirty="0" smtClean="0"/>
              <a:t>Feb – March </a:t>
            </a:r>
            <a:r>
              <a:rPr lang="en-US" sz="2000" dirty="0" smtClean="0">
                <a:solidFill>
                  <a:srgbClr val="0C2D83"/>
                </a:solidFill>
              </a:rPr>
              <a:t>– Regular Selections</a:t>
            </a:r>
          </a:p>
          <a:p>
            <a:pPr marL="342900" indent="-342900"/>
            <a:r>
              <a:rPr lang="en-US" sz="2000" dirty="0" smtClean="0"/>
              <a:t>March </a:t>
            </a:r>
            <a:r>
              <a:rPr lang="en-US" sz="2000" dirty="0" smtClean="0">
                <a:solidFill>
                  <a:srgbClr val="0C2D83"/>
                </a:solidFill>
              </a:rPr>
              <a:t>– Most Appointment Notifications </a:t>
            </a:r>
          </a:p>
          <a:p>
            <a:pPr marL="342900" indent="-342900"/>
            <a:r>
              <a:rPr lang="en-US" sz="2000" dirty="0" smtClean="0"/>
              <a:t>April </a:t>
            </a:r>
            <a:r>
              <a:rPr lang="en-US" sz="2000" dirty="0" smtClean="0">
                <a:solidFill>
                  <a:srgbClr val="0C2D83"/>
                </a:solidFill>
              </a:rPr>
              <a:t>– Non-Select Notifications </a:t>
            </a:r>
          </a:p>
          <a:p>
            <a:pPr marL="342900" indent="-342900"/>
            <a:r>
              <a:rPr lang="en-US" sz="2000" dirty="0" smtClean="0"/>
              <a:t>April</a:t>
            </a:r>
            <a:r>
              <a:rPr lang="en-US" sz="2000" dirty="0" smtClean="0">
                <a:solidFill>
                  <a:srgbClr val="0C2D83"/>
                </a:solidFill>
              </a:rPr>
              <a:t> – Prep/Falcon Appointment Notifications</a:t>
            </a:r>
          </a:p>
          <a:p>
            <a:pPr marL="342900" indent="-342900"/>
            <a:r>
              <a:rPr lang="en-US" sz="2000" dirty="0" smtClean="0"/>
              <a:t>May</a:t>
            </a:r>
            <a:r>
              <a:rPr lang="en-US" sz="2000" dirty="0" smtClean="0">
                <a:solidFill>
                  <a:srgbClr val="0C2D83"/>
                </a:solidFill>
              </a:rPr>
              <a:t> – Deadline to accept direct appointments</a:t>
            </a:r>
          </a:p>
          <a:p>
            <a:pPr marL="342900" indent="-342900"/>
            <a:r>
              <a:rPr lang="en-US" sz="2000" dirty="0" smtClean="0"/>
              <a:t>June</a:t>
            </a:r>
            <a:r>
              <a:rPr lang="en-US" sz="2000" dirty="0" smtClean="0">
                <a:solidFill>
                  <a:srgbClr val="0C2D83"/>
                </a:solidFill>
              </a:rPr>
              <a:t> – USAFA in-processing</a:t>
            </a:r>
          </a:p>
          <a:p>
            <a:pPr marL="342900" indent="-342900"/>
            <a:r>
              <a:rPr lang="en-US" sz="2000" dirty="0" smtClean="0"/>
              <a:t>July</a:t>
            </a:r>
            <a:r>
              <a:rPr lang="en-US" sz="2000" dirty="0" smtClean="0">
                <a:solidFill>
                  <a:srgbClr val="0C2D83"/>
                </a:solidFill>
              </a:rPr>
              <a:t>– USAFA Prep School begins</a:t>
            </a:r>
            <a:endParaRPr lang="en-US" sz="2000" dirty="0">
              <a:solidFill>
                <a:srgbClr val="0C2D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solidFill>
                  <a:srgbClr val="0C2D83"/>
                </a:solidFill>
              </a:rPr>
              <a:t>The mission of the </a:t>
            </a:r>
            <a:r>
              <a:rPr lang="en-US" u="sng" dirty="0">
                <a:solidFill>
                  <a:srgbClr val="0C2D83"/>
                </a:solidFill>
              </a:rPr>
              <a:t>Admissions Office</a:t>
            </a:r>
            <a:r>
              <a:rPr lang="en-US" dirty="0">
                <a:solidFill>
                  <a:srgbClr val="0C2D83"/>
                </a:solidFill>
              </a:rPr>
              <a:t> is to seek young men and women who possess the </a:t>
            </a:r>
            <a:r>
              <a:rPr lang="en-US" u="sng" dirty="0">
                <a:solidFill>
                  <a:srgbClr val="FF0000"/>
                </a:solidFill>
              </a:rPr>
              <a:t>attributes and motivation to successfully complete the Academy experience.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/>
              <a:t>Admissions </a:t>
            </a:r>
            <a:br>
              <a:rPr lang="en-US" dirty="0"/>
            </a:br>
            <a:r>
              <a:rPr lang="en-US" dirty="0"/>
              <a:t> Mission Statement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6" name="Picture 2" descr="C:\Users\William.Preston\Downloads\944120_10200961308933373_213770169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5" t="9850" r="18211"/>
          <a:stretch/>
        </p:blipFill>
        <p:spPr bwMode="auto">
          <a:xfrm>
            <a:off x="2911998" y="2626659"/>
            <a:ext cx="3345853" cy="3663222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687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876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31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C:\Users\Ashley.Murphy\Desktop\USAFA%20Logo%202%20Line%20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13" y="3004688"/>
            <a:ext cx="6815137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018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524000"/>
            <a:ext cx="4305300" cy="4787900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What is it?</a:t>
            </a:r>
          </a:p>
          <a:p>
            <a:pPr lvl="1"/>
            <a:r>
              <a:rPr lang="en-US" sz="1600" dirty="0" smtClean="0"/>
              <a:t>A look at the entire record to piece the parts together</a:t>
            </a:r>
          </a:p>
          <a:p>
            <a:pPr lvl="1"/>
            <a:r>
              <a:rPr lang="en-US" sz="1600" dirty="0" smtClean="0"/>
              <a:t>Understanding if the candidate has the characteristics to develop into an officer of character</a:t>
            </a:r>
          </a:p>
          <a:p>
            <a:pPr lvl="1"/>
            <a:r>
              <a:rPr lang="en-US" sz="1600" dirty="0" smtClean="0"/>
              <a:t>Taking an educated guess on the likelihood that a candidate can complete one of the Academy’s programs</a:t>
            </a:r>
          </a:p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Evaluation Factors</a:t>
            </a:r>
          </a:p>
          <a:p>
            <a:pPr lvl="1"/>
            <a:r>
              <a:rPr lang="en-US" sz="1600" dirty="0" smtClean="0"/>
              <a:t>Academic Achievement, Quality, and Potential</a:t>
            </a:r>
          </a:p>
          <a:p>
            <a:pPr lvl="1"/>
            <a:r>
              <a:rPr lang="en-US" sz="1600" dirty="0" smtClean="0"/>
              <a:t>Physical Qualifications</a:t>
            </a:r>
          </a:p>
          <a:p>
            <a:pPr lvl="1"/>
            <a:r>
              <a:rPr lang="en-US" sz="1600" dirty="0" smtClean="0"/>
              <a:t>Personal Characteristics and Attributes</a:t>
            </a:r>
          </a:p>
          <a:p>
            <a:pPr lvl="1"/>
            <a:r>
              <a:rPr lang="en-US" sz="1600" dirty="0" smtClean="0"/>
              <a:t>Leadership &amp; Character</a:t>
            </a:r>
          </a:p>
          <a:p>
            <a:pPr lvl="1"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r="4846"/>
          <a:stretch/>
        </p:blipFill>
        <p:spPr>
          <a:xfrm>
            <a:off x="5234984" y="2286000"/>
            <a:ext cx="3461341" cy="2628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24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723" y="162226"/>
            <a:ext cx="705485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Composite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22" descr="MCj03825780000[1]">
            <a:hlinkClick r:id="rId3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0270" y="4173565"/>
            <a:ext cx="2047034" cy="204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77692" y="1493838"/>
            <a:ext cx="2335348" cy="2425700"/>
            <a:chOff x="248" y="1152"/>
            <a:chExt cx="1088" cy="1528"/>
          </a:xfrm>
        </p:grpSpPr>
        <p:sp>
          <p:nvSpPr>
            <p:cNvPr id="231430" name="AutoShape 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8" y="1152"/>
              <a:ext cx="1048" cy="1528"/>
            </a:xfrm>
            <a:prstGeom prst="homePlate">
              <a:avLst>
                <a:gd name="adj" fmla="val 33333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1440" name="Rectangle 16"/>
            <p:cNvSpPr>
              <a:spLocks noChangeArrowheads="1"/>
            </p:cNvSpPr>
            <p:nvPr/>
          </p:nvSpPr>
          <p:spPr bwMode="auto">
            <a:xfrm>
              <a:off x="248" y="1152"/>
              <a:ext cx="962" cy="6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Prior Academic</a:t>
              </a:r>
              <a:endParaRPr lang="en-US" sz="1600" b="1" dirty="0">
                <a:solidFill>
                  <a:srgbClr val="0C2D8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Record </a:t>
              </a:r>
              <a:r>
                <a:rPr lang="en-US" sz="12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/>
              </a:r>
              <a:br>
                <a:rPr lang="en-US" sz="12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sz="12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US" sz="11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GPA + Class Rank + Rigor)</a:t>
              </a:r>
            </a:p>
            <a:p>
              <a:pPr algn="l"/>
              <a:r>
                <a:rPr lang="en-US" sz="11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18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</a:t>
              </a:r>
              <a:endParaRPr lang="en-US" sz="1800" b="1" dirty="0">
                <a:solidFill>
                  <a:srgbClr val="0C2D8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31441" name="Rectangle 17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8" y="1728"/>
              <a:ext cx="770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8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Verbal  </a:t>
              </a:r>
              <a:r>
                <a:rPr lang="en-US" sz="12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ACT&gt;23</a:t>
              </a:r>
              <a:endParaRPr lang="en-US" sz="1200" b="1" dirty="0">
                <a:solidFill>
                  <a:srgbClr val="0C2D8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l"/>
              <a:r>
                <a:rPr lang="en-US" sz="18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EBRW  </a:t>
              </a:r>
              <a:r>
                <a:rPr lang="en-US" sz="12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SAT&gt;530</a:t>
              </a:r>
              <a:endParaRPr lang="en-US" sz="1200" b="1" dirty="0">
                <a:solidFill>
                  <a:srgbClr val="0C2D83"/>
                </a:solidFill>
              </a:endParaRPr>
            </a:p>
          </p:txBody>
        </p:sp>
        <p:sp>
          <p:nvSpPr>
            <p:cNvPr id="231442" name="Rectangle 18"/>
            <p:cNvSpPr>
              <a:spLocks noChangeArrowheads="1"/>
            </p:cNvSpPr>
            <p:nvPr/>
          </p:nvSpPr>
          <p:spPr bwMode="auto">
            <a:xfrm>
              <a:off x="300" y="2183"/>
              <a:ext cx="1018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l"/>
              <a:r>
                <a:rPr lang="en-US" sz="18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Math   </a:t>
              </a:r>
              <a:r>
                <a:rPr lang="en-US" sz="12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ACT&gt;23</a:t>
              </a:r>
              <a:endParaRPr lang="en-US" sz="1200" b="1" dirty="0">
                <a:solidFill>
                  <a:srgbClr val="0C2D8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l"/>
              <a:r>
                <a:rPr lang="en-US" sz="18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Math   </a:t>
              </a:r>
              <a:r>
                <a:rPr lang="en-US" sz="1200" b="1" dirty="0" smtClean="0">
                  <a:solidFill>
                    <a:srgbClr val="0C2D8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SAT&gt;530</a:t>
              </a:r>
              <a:endParaRPr lang="en-US" sz="1800" b="1" dirty="0">
                <a:solidFill>
                  <a:srgbClr val="0C2D83"/>
                </a:solidFill>
              </a:endParaRPr>
            </a:p>
          </p:txBody>
        </p:sp>
        <p:sp>
          <p:nvSpPr>
            <p:cNvPr id="231443" name="Line 19"/>
            <p:cNvSpPr>
              <a:spLocks noChangeShapeType="1"/>
            </p:cNvSpPr>
            <p:nvPr/>
          </p:nvSpPr>
          <p:spPr bwMode="auto">
            <a:xfrm>
              <a:off x="288" y="1716"/>
              <a:ext cx="9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444" name="Line 20"/>
            <p:cNvSpPr>
              <a:spLocks noChangeShapeType="1"/>
            </p:cNvSpPr>
            <p:nvPr/>
          </p:nvSpPr>
          <p:spPr bwMode="auto">
            <a:xfrm flipV="1">
              <a:off x="300" y="2166"/>
              <a:ext cx="898" cy="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Rectangle 34"/>
          <p:cNvSpPr/>
          <p:nvPr/>
        </p:nvSpPr>
        <p:spPr bwMode="auto">
          <a:xfrm>
            <a:off x="4144879" y="4572000"/>
            <a:ext cx="2644941" cy="43071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rgbClr val="050F8B"/>
                </a:solidFill>
                <a:latin typeface="Arial" charset="0"/>
              </a:rPr>
              <a:t> 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50F8B"/>
                </a:solidFill>
                <a:latin typeface="Trebuchet MS" panose="020B0603020202020204" pitchFamily="34" charset="0"/>
              </a:rPr>
              <a:t>Levels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89408" y="1554475"/>
            <a:ext cx="559227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800" u="none" dirty="0">
                <a:latin typeface="Trebuchet MS" panose="020B0603020202020204" pitchFamily="34" charset="0"/>
              </a:rPr>
              <a:t>Admissions will evaluate </a:t>
            </a:r>
            <a:r>
              <a:rPr lang="en-US" sz="1800" u="none" dirty="0" smtClean="0">
                <a:latin typeface="Trebuchet MS" panose="020B0603020202020204" pitchFamily="34" charset="0"/>
              </a:rPr>
              <a:t>the </a:t>
            </a:r>
            <a:r>
              <a:rPr lang="en-US" sz="1800" u="none" dirty="0">
                <a:latin typeface="Trebuchet MS" panose="020B0603020202020204" pitchFamily="34" charset="0"/>
              </a:rPr>
              <a:t>transcript and recalculate </a:t>
            </a:r>
            <a:r>
              <a:rPr lang="en-US" sz="1800" u="none" dirty="0" smtClean="0">
                <a:latin typeface="Trebuchet MS" panose="020B0603020202020204" pitchFamily="34" charset="0"/>
              </a:rPr>
              <a:t>the </a:t>
            </a:r>
            <a:r>
              <a:rPr lang="en-US" sz="1800" u="none" dirty="0">
                <a:latin typeface="Trebuchet MS" panose="020B0603020202020204" pitchFamily="34" charset="0"/>
              </a:rPr>
              <a:t>GPA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600" u="none" dirty="0">
                <a:latin typeface="Trebuchet MS" panose="020B0603020202020204" pitchFamily="34" charset="0"/>
              </a:rPr>
              <a:t>Additional weight for Advanced Placement, International Baccalaureate, and Dual Credit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600" u="none" dirty="0">
                <a:latin typeface="Trebuchet MS" panose="020B0603020202020204" pitchFamily="34" charset="0"/>
              </a:rPr>
              <a:t>Additional weight for Honors courses, but less than above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u="none" dirty="0">
                <a:latin typeface="Trebuchet MS" panose="020B0603020202020204" pitchFamily="34" charset="0"/>
              </a:rPr>
              <a:t>Non-academic courses are not calculated in </a:t>
            </a:r>
            <a:r>
              <a:rPr lang="en-US" sz="1800" u="none" dirty="0" smtClean="0">
                <a:latin typeface="Trebuchet MS" panose="020B0603020202020204" pitchFamily="34" charset="0"/>
              </a:rPr>
              <a:t>GPA</a:t>
            </a:r>
            <a:endParaRPr lang="en-US" sz="1800" u="none" dirty="0">
              <a:latin typeface="Trebuchet MS" panose="020B0603020202020204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u="none" dirty="0">
                <a:latin typeface="Trebuchet MS" panose="020B0603020202020204" pitchFamily="34" charset="0"/>
              </a:rPr>
              <a:t>The recalculated GPA and </a:t>
            </a:r>
            <a:r>
              <a:rPr lang="en-US" sz="1800" u="none" dirty="0" smtClean="0">
                <a:latin typeface="Trebuchet MS" panose="020B0603020202020204" pitchFamily="34" charset="0"/>
              </a:rPr>
              <a:t>SAT/ACT test </a:t>
            </a:r>
            <a:r>
              <a:rPr lang="en-US" sz="1800" u="none" dirty="0">
                <a:latin typeface="Trebuchet MS" panose="020B0603020202020204" pitchFamily="34" charset="0"/>
              </a:rPr>
              <a:t>scores will be combined for an overall academic composite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9547" y="51054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Academic Record =    Top </a:t>
            </a:r>
            <a:r>
              <a:rPr lang="en-US" b="1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20%</a:t>
            </a:r>
          </a:p>
          <a:p>
            <a:pPr algn="l" eaLnBrk="0" hangingPunct="0">
              <a:defRPr/>
            </a:pPr>
            <a:r>
              <a:rPr lang="en-US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EBRW/Reading </a:t>
            </a:r>
            <a:r>
              <a:rPr lang="en-US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=       </a:t>
            </a:r>
            <a:r>
              <a:rPr lang="en-US" b="1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600-680</a:t>
            </a:r>
            <a:r>
              <a:rPr lang="en-US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 SAT or </a:t>
            </a:r>
            <a:r>
              <a:rPr lang="en-US" b="1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27-32</a:t>
            </a:r>
            <a:r>
              <a:rPr lang="en-US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 ACT </a:t>
            </a:r>
          </a:p>
          <a:p>
            <a:pPr algn="l" eaLnBrk="0" hangingPunct="0">
              <a:defRPr/>
            </a:pPr>
            <a:r>
              <a:rPr lang="en-US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Math/</a:t>
            </a:r>
            <a:r>
              <a:rPr lang="en-US" u="none" dirty="0" err="1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Sci</a:t>
            </a:r>
            <a:r>
              <a:rPr lang="en-US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Reasoning = </a:t>
            </a:r>
            <a:r>
              <a:rPr lang="en-US" b="1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630-700</a:t>
            </a:r>
            <a:r>
              <a:rPr lang="en-US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 SAT or </a:t>
            </a:r>
            <a:r>
              <a:rPr lang="en-US" b="1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28-33</a:t>
            </a:r>
            <a:r>
              <a:rPr lang="en-US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 ACT</a:t>
            </a:r>
            <a:r>
              <a:rPr lang="en-US" sz="12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77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Preparation Standardized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3468"/>
            <a:ext cx="4572000" cy="4498731"/>
          </a:xfrm>
        </p:spPr>
        <p:txBody>
          <a:bodyPr/>
          <a:lstStyle/>
          <a:p>
            <a:r>
              <a:rPr lang="en-US" sz="2000" dirty="0" smtClean="0"/>
              <a:t>Take tests early and often</a:t>
            </a:r>
          </a:p>
          <a:p>
            <a:endParaRPr lang="en-US" sz="2000" dirty="0" smtClean="0"/>
          </a:p>
          <a:p>
            <a:r>
              <a:rPr lang="en-US" sz="2000" dirty="0"/>
              <a:t>We accept the highest score from each category (super score)</a:t>
            </a:r>
          </a:p>
          <a:p>
            <a:endParaRPr lang="en-US" sz="2000" dirty="0"/>
          </a:p>
          <a:p>
            <a:r>
              <a:rPr lang="en-US" sz="2000" dirty="0" smtClean="0"/>
              <a:t>Have official scores sent directly to USAFA NLT Jan 31</a:t>
            </a:r>
          </a:p>
          <a:p>
            <a:endParaRPr lang="en-US" sz="2000" dirty="0" smtClean="0"/>
          </a:p>
          <a:p>
            <a:r>
              <a:rPr lang="en-US" sz="2000" dirty="0" smtClean="0"/>
              <a:t>The New SAT will be evaluated separately from the previous SAT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261">
            <a:off x="5181600" y="3276600"/>
            <a:ext cx="3293928" cy="2238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6738"/>
            <a:ext cx="1650794" cy="1625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84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Physically Qualified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76400"/>
            <a:ext cx="5121476" cy="3093052"/>
          </a:xfrm>
        </p:spPr>
        <p:txBody>
          <a:bodyPr/>
          <a:lstStyle/>
          <a:p>
            <a:r>
              <a:rPr lang="en-US" sz="1400" dirty="0" smtClean="0"/>
              <a:t>Candidate Fitness Assessment  (</a:t>
            </a:r>
            <a:r>
              <a:rPr lang="en-US" sz="1400" dirty="0" smtClean="0">
                <a:solidFill>
                  <a:srgbClr val="00B0F0"/>
                </a:solidFill>
              </a:rPr>
              <a:t>CFA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Six events done in succession</a:t>
            </a:r>
          </a:p>
          <a:p>
            <a:pPr lvl="2"/>
            <a:r>
              <a:rPr lang="en-US" sz="1200" dirty="0" smtClean="0"/>
              <a:t>Basketball throw  </a:t>
            </a:r>
          </a:p>
          <a:p>
            <a:pPr lvl="2"/>
            <a:r>
              <a:rPr lang="en-US" sz="1200" dirty="0" smtClean="0"/>
              <a:t>Pull-ups*  </a:t>
            </a:r>
          </a:p>
          <a:p>
            <a:pPr lvl="2"/>
            <a:r>
              <a:rPr lang="en-US" sz="1200" dirty="0" smtClean="0"/>
              <a:t>Shuttle Run </a:t>
            </a:r>
          </a:p>
          <a:p>
            <a:pPr lvl="2"/>
            <a:r>
              <a:rPr lang="en-US" sz="1200" dirty="0" smtClean="0"/>
              <a:t>Sit-ups  </a:t>
            </a:r>
          </a:p>
          <a:p>
            <a:pPr lvl="2"/>
            <a:r>
              <a:rPr lang="en-US" sz="1200" dirty="0" smtClean="0"/>
              <a:t>Push-ups  </a:t>
            </a:r>
          </a:p>
          <a:p>
            <a:pPr lvl="2"/>
            <a:r>
              <a:rPr lang="en-US" sz="1200" dirty="0" smtClean="0"/>
              <a:t>Mile run  </a:t>
            </a:r>
            <a:endParaRPr lang="en-US" sz="1200" dirty="0"/>
          </a:p>
          <a:p>
            <a:pPr marL="803275" lvl="2" indent="0">
              <a:buNone/>
            </a:pPr>
            <a:endParaRPr lang="en-US" sz="1400" dirty="0" smtClean="0"/>
          </a:p>
          <a:p>
            <a:r>
              <a:rPr lang="en-US" sz="1400" dirty="0" smtClean="0"/>
              <a:t>Automatic re-test authorized for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failure.  </a:t>
            </a:r>
          </a:p>
          <a:p>
            <a:r>
              <a:rPr lang="en-US" sz="1400" dirty="0" smtClean="0"/>
              <a:t>DQ for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failure to meet CFA standards</a:t>
            </a:r>
          </a:p>
        </p:txBody>
      </p:sp>
      <p:pic>
        <p:nvPicPr>
          <p:cNvPr id="122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9" y="1449219"/>
            <a:ext cx="3773487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76750"/>
            <a:ext cx="2513136" cy="167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5" t="19211" r="16250" b="1393"/>
          <a:stretch/>
        </p:blipFill>
        <p:spPr>
          <a:xfrm>
            <a:off x="1447800" y="4088706"/>
            <a:ext cx="1876237" cy="2063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 bwMode="auto">
          <a:xfrm>
            <a:off x="304800" y="4343400"/>
            <a:ext cx="1066800" cy="381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Practice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7586232" y="5043918"/>
            <a:ext cx="1534446" cy="40011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none" dirty="0" smtClean="0"/>
              <a:t>Practice</a:t>
            </a:r>
            <a:endParaRPr lang="en-US" sz="2000" b="1" u="none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4720739"/>
            <a:ext cx="2252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none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Practice</a:t>
            </a:r>
            <a:endParaRPr lang="en-US" sz="4400" u="none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18827968">
            <a:off x="164384" y="2108806"/>
            <a:ext cx="213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none" dirty="0" smtClean="0">
                <a:solidFill>
                  <a:schemeClr val="bg1">
                    <a:lumMod val="95000"/>
                  </a:schemeClr>
                </a:solidFill>
                <a:latin typeface="Broadway" panose="04040905080B02020502" pitchFamily="82" charset="0"/>
              </a:rPr>
              <a:t>PRACTICE</a:t>
            </a:r>
            <a:endParaRPr lang="en-US" sz="2800" u="none" dirty="0">
              <a:solidFill>
                <a:schemeClr val="bg1">
                  <a:lumMod val="9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19701149">
            <a:off x="6319505" y="2017631"/>
            <a:ext cx="2705832" cy="1219200"/>
          </a:xfrm>
          <a:prstGeom prst="triangle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PRACTICE</a:t>
            </a:r>
          </a:p>
        </p:txBody>
      </p:sp>
      <p:sp>
        <p:nvSpPr>
          <p:cNvPr id="11" name="TextBox 10"/>
          <p:cNvSpPr txBox="1"/>
          <p:nvPr/>
        </p:nvSpPr>
        <p:spPr>
          <a:xfrm rot="2626793">
            <a:off x="1289729" y="3073576"/>
            <a:ext cx="63820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u="none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PRACTICE</a:t>
            </a:r>
            <a:endParaRPr lang="en-US" sz="8800" u="none" dirty="0"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2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  <p:bldP spid="10" grpId="0" animBg="1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Competitive Levels For Direct Entry</a:t>
            </a:r>
          </a:p>
        </p:txBody>
      </p:sp>
      <p:pic>
        <p:nvPicPr>
          <p:cNvPr id="4103" name="Picture 5" descr="PE03254_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92875" y="1603375"/>
            <a:ext cx="1406525" cy="1268413"/>
          </a:xfrm>
        </p:spPr>
      </p:pic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457200" y="1801813"/>
            <a:ext cx="8161338" cy="46140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20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Academic Record = </a:t>
            </a:r>
            <a:r>
              <a:rPr lang="en-US" sz="20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   Top </a:t>
            </a:r>
            <a:r>
              <a:rPr lang="en-US" sz="2000" b="1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20%</a:t>
            </a:r>
          </a:p>
          <a:p>
            <a:pPr algn="l" eaLnBrk="0" hangingPunct="0">
              <a:defRPr/>
            </a:pPr>
            <a:r>
              <a:rPr lang="en-US" sz="20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English/Reading = </a:t>
            </a:r>
            <a:r>
              <a:rPr lang="en-US" sz="20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      </a:t>
            </a:r>
            <a:r>
              <a:rPr lang="en-US" sz="2000" b="1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600-680</a:t>
            </a:r>
            <a:r>
              <a:rPr lang="en-US" sz="20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0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SAT or </a:t>
            </a:r>
            <a:r>
              <a:rPr lang="en-US" sz="2000" b="1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27-32</a:t>
            </a:r>
            <a:r>
              <a:rPr lang="en-US" sz="20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0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ACT </a:t>
            </a:r>
          </a:p>
          <a:p>
            <a:pPr algn="l" eaLnBrk="0" hangingPunct="0">
              <a:defRPr/>
            </a:pPr>
            <a:r>
              <a:rPr lang="en-US" sz="20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Math/</a:t>
            </a:r>
            <a:r>
              <a:rPr lang="en-US" sz="2000" u="none" dirty="0" err="1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Sci</a:t>
            </a:r>
            <a:r>
              <a:rPr lang="en-US" sz="20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 Reasoning = </a:t>
            </a:r>
            <a:r>
              <a:rPr lang="en-US" sz="2000" b="1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630-700</a:t>
            </a:r>
            <a:r>
              <a:rPr lang="en-US" sz="20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 SAT or </a:t>
            </a:r>
            <a:r>
              <a:rPr lang="en-US" sz="2000" b="1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28-33</a:t>
            </a:r>
            <a:r>
              <a:rPr lang="en-US" sz="20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 ACT</a:t>
            </a:r>
            <a:r>
              <a:rPr lang="en-US" sz="18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 </a:t>
            </a:r>
          </a:p>
          <a:p>
            <a:pPr algn="l" eaLnBrk="0" hangingPunct="0">
              <a:defRPr/>
            </a:pPr>
            <a:endParaRPr lang="en-US" sz="1800" u="none" dirty="0">
              <a:solidFill>
                <a:srgbClr val="0C2D83"/>
              </a:solidFill>
              <a:effectLst/>
              <a:latin typeface="Trebuchet MS" panose="020B0603020202020204" pitchFamily="34" charset="0"/>
            </a:endParaRPr>
          </a:p>
          <a:p>
            <a:pPr algn="l" eaLnBrk="0" hangingPunct="0">
              <a:defRPr/>
            </a:pPr>
            <a:r>
              <a:rPr lang="en-US" sz="1800" u="none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     </a:t>
            </a:r>
            <a:r>
              <a:rPr lang="en-US" sz="1800" b="1" i="1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Scores achieved under non-standard conditions are not accepted.</a:t>
            </a:r>
          </a:p>
          <a:p>
            <a:pPr algn="l" eaLnBrk="0" hangingPunct="0">
              <a:defRPr/>
            </a:pPr>
            <a:r>
              <a:rPr lang="en-US" sz="1800" b="1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________                                                              Max                     </a:t>
            </a:r>
            <a:r>
              <a:rPr lang="en-US" sz="1800" b="1" dirty="0" err="1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Avg</a:t>
            </a:r>
            <a:r>
              <a:rPr lang="en-US" sz="1000" b="1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(2014)</a:t>
            </a:r>
            <a:r>
              <a:rPr lang="en-US" sz="1800" b="1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 ___ </a:t>
            </a:r>
            <a:endParaRPr lang="en-US" sz="18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  <a:p>
            <a:pPr algn="l" eaLnBrk="0" hangingPunct="0">
              <a:defRPr/>
            </a:pPr>
            <a:r>
              <a:rPr lang="en-US" sz="1800" b="1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Candidate Fitness Assessment</a:t>
            </a:r>
            <a:r>
              <a:rPr lang="en-US" sz="18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		</a:t>
            </a:r>
            <a:r>
              <a:rPr lang="en-US" b="1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Male       Female </a:t>
            </a:r>
            <a:r>
              <a:rPr lang="en-US" b="1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         </a:t>
            </a:r>
            <a:r>
              <a:rPr lang="en-US" b="1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Male    Female   </a:t>
            </a:r>
            <a:endParaRPr lang="en-US" sz="1800" b="1" dirty="0" smtClean="0">
              <a:solidFill>
                <a:srgbClr val="0C2D83"/>
              </a:solidFill>
              <a:effectLst/>
              <a:latin typeface="Trebuchet MS" panose="020B0603020202020204" pitchFamily="34" charset="0"/>
            </a:endParaRPr>
          </a:p>
          <a:p>
            <a:pPr algn="l" eaLnBrk="0" hangingPunct="0">
              <a:defRPr/>
            </a:pPr>
            <a:r>
              <a:rPr lang="en-US" sz="18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Basketball </a:t>
            </a:r>
            <a:r>
              <a:rPr lang="en-US" sz="18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Throw				</a:t>
            </a:r>
            <a:r>
              <a:rPr lang="en-US" sz="18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102’      66’</a:t>
            </a:r>
            <a:r>
              <a:rPr lang="en-US" sz="18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	</a:t>
            </a:r>
            <a:r>
              <a:rPr lang="en-US" sz="18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69’      42’</a:t>
            </a:r>
            <a:endParaRPr lang="en-US" sz="1800" u="none" dirty="0">
              <a:solidFill>
                <a:srgbClr val="0C2D83"/>
              </a:solidFill>
              <a:effectLst/>
              <a:latin typeface="Trebuchet MS" panose="020B0603020202020204" pitchFamily="34" charset="0"/>
            </a:endParaRPr>
          </a:p>
          <a:p>
            <a:pPr algn="l" eaLnBrk="0" hangingPunct="0">
              <a:defRPr/>
            </a:pPr>
            <a:r>
              <a:rPr lang="en-US" sz="18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Pull-ups </a:t>
            </a:r>
            <a:r>
              <a:rPr lang="en-US" sz="18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         		          </a:t>
            </a:r>
            <a:r>
              <a:rPr lang="en-US" sz="18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		</a:t>
            </a:r>
            <a:r>
              <a:rPr lang="en-US" sz="18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18         7</a:t>
            </a:r>
            <a:r>
              <a:rPr lang="en-US" sz="18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	</a:t>
            </a:r>
            <a:r>
              <a:rPr lang="en-US" sz="18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12       2</a:t>
            </a:r>
          </a:p>
          <a:p>
            <a:pPr algn="l" eaLnBrk="0" hangingPunct="0">
              <a:defRPr/>
            </a:pPr>
            <a:r>
              <a:rPr lang="en-US" sz="18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Flexed Arm Hang </a:t>
            </a:r>
            <a:r>
              <a:rPr lang="en-US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(Females) (Seconds)                                       </a:t>
            </a:r>
            <a:r>
              <a:rPr lang="en-US" sz="18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63                       31</a:t>
            </a:r>
            <a:endParaRPr lang="en-US" sz="1800" u="none" dirty="0">
              <a:solidFill>
                <a:srgbClr val="0C2D83"/>
              </a:solidFill>
              <a:effectLst/>
              <a:latin typeface="Trebuchet MS" panose="020B0603020202020204" pitchFamily="34" charset="0"/>
            </a:endParaRPr>
          </a:p>
          <a:p>
            <a:pPr algn="l" eaLnBrk="0" hangingPunct="0">
              <a:defRPr/>
            </a:pPr>
            <a:r>
              <a:rPr lang="en-US" sz="18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Shuttle Run (4x10 yd</a:t>
            </a:r>
            <a:r>
              <a:rPr lang="en-US" sz="18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) </a:t>
            </a:r>
            <a:r>
              <a:rPr lang="en-US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(Seconds)</a:t>
            </a:r>
            <a:r>
              <a:rPr lang="en-US" sz="18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		</a:t>
            </a:r>
            <a:r>
              <a:rPr lang="en-US" sz="18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7.8        8.6           8.1      9.4</a:t>
            </a:r>
            <a:endParaRPr lang="en-US" sz="1800" u="none" dirty="0">
              <a:solidFill>
                <a:srgbClr val="0C2D83"/>
              </a:solidFill>
              <a:effectLst/>
              <a:latin typeface="Trebuchet MS" panose="020B0603020202020204" pitchFamily="34" charset="0"/>
            </a:endParaRPr>
          </a:p>
          <a:p>
            <a:pPr algn="l" eaLnBrk="0" hangingPunct="0">
              <a:defRPr/>
            </a:pPr>
            <a:r>
              <a:rPr lang="en-US" sz="18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Crunches				</a:t>
            </a:r>
            <a:r>
              <a:rPr lang="en-US" sz="18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95         95</a:t>
            </a:r>
            <a:r>
              <a:rPr lang="en-US" sz="18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	</a:t>
            </a:r>
            <a:r>
              <a:rPr lang="en-US" sz="18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81       78</a:t>
            </a:r>
            <a:endParaRPr lang="en-US" sz="1800" u="none" dirty="0">
              <a:solidFill>
                <a:srgbClr val="0C2D83"/>
              </a:solidFill>
              <a:effectLst/>
              <a:latin typeface="Trebuchet MS" panose="020B0603020202020204" pitchFamily="34" charset="0"/>
            </a:endParaRPr>
          </a:p>
          <a:p>
            <a:pPr algn="l" eaLnBrk="0" hangingPunct="0">
              <a:defRPr/>
            </a:pPr>
            <a:r>
              <a:rPr lang="en-US" sz="18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Push-ups				</a:t>
            </a:r>
            <a:r>
              <a:rPr lang="en-US" sz="18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75         50</a:t>
            </a:r>
            <a:r>
              <a:rPr lang="en-US" sz="18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	</a:t>
            </a:r>
            <a:r>
              <a:rPr lang="en-US" sz="18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62       41</a:t>
            </a:r>
            <a:endParaRPr lang="en-US" sz="1800" u="none" dirty="0">
              <a:solidFill>
                <a:srgbClr val="0C2D83"/>
              </a:solidFill>
              <a:effectLst/>
              <a:latin typeface="Trebuchet MS" panose="020B0603020202020204" pitchFamily="34" charset="0"/>
            </a:endParaRPr>
          </a:p>
          <a:p>
            <a:pPr algn="l" eaLnBrk="0" hangingPunct="0">
              <a:defRPr/>
            </a:pPr>
            <a:r>
              <a:rPr lang="en-US" sz="18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One-mile Run				</a:t>
            </a:r>
            <a:r>
              <a:rPr lang="en-US" sz="18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5:20      6:00</a:t>
            </a:r>
            <a:r>
              <a:rPr lang="en-US" sz="1800" u="none" dirty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	</a:t>
            </a:r>
            <a:r>
              <a:rPr lang="en-US" sz="1800" u="none" dirty="0" smtClean="0">
                <a:solidFill>
                  <a:srgbClr val="0C2D83"/>
                </a:solidFill>
                <a:effectLst/>
                <a:latin typeface="Trebuchet MS" panose="020B0603020202020204" pitchFamily="34" charset="0"/>
              </a:rPr>
              <a:t>6:29    7:30</a:t>
            </a:r>
            <a:endParaRPr lang="en-US" sz="1800" u="none" dirty="0">
              <a:solidFill>
                <a:srgbClr val="0C2D83"/>
              </a:solidFill>
              <a:effectLst/>
              <a:latin typeface="Trebuchet MS" panose="020B0603020202020204" pitchFamily="34" charset="0"/>
            </a:endParaRPr>
          </a:p>
          <a:p>
            <a:pPr algn="l" eaLnBrk="0" hangingPunct="0">
              <a:defRPr/>
            </a:pPr>
            <a:endParaRPr lang="en-US" sz="1800" u="none" dirty="0">
              <a:solidFill>
                <a:srgbClr val="0C2D83"/>
              </a:solidFill>
              <a:effectLst/>
              <a:latin typeface="Trebuchet MS" panose="020B0603020202020204" pitchFamily="34" charset="0"/>
            </a:endParaRP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4267200" y="4495800"/>
          <a:ext cx="482600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lip" r:id="rId5" imgW="1014730" imgH="2907030" progId="">
                  <p:embed/>
                </p:oleObj>
              </mc:Choice>
              <mc:Fallback>
                <p:oleObj name="Clip" r:id="rId5" imgW="1014730" imgH="29070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495800"/>
                        <a:ext cx="482600" cy="138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8"/>
          <p:cNvGraphicFramePr>
            <a:graphicFrameLocks noChangeAspect="1"/>
          </p:cNvGraphicFramePr>
          <p:nvPr/>
        </p:nvGraphicFramePr>
        <p:xfrm>
          <a:off x="3200400" y="4648200"/>
          <a:ext cx="925513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lip" r:id="rId7" imgW="1075690" imgH="1631950" progId="">
                  <p:embed/>
                </p:oleObj>
              </mc:Choice>
              <mc:Fallback>
                <p:oleObj name="Clip" r:id="rId7" imgW="1075690" imgH="16319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648200"/>
                        <a:ext cx="925513" cy="140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95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Curricular</a:t>
            </a:r>
            <a:endParaRPr lang="en-US" dirty="0"/>
          </a:p>
        </p:txBody>
      </p:sp>
      <p:graphicFrame>
        <p:nvGraphicFramePr>
          <p:cNvPr id="231448" name="Object 24"/>
          <p:cNvGraphicFramePr>
            <a:graphicFrameLocks noGrp="1" noChangeAspect="1"/>
          </p:cNvGraphicFramePr>
          <p:nvPr>
            <p:ph sz="half" idx="1"/>
          </p:nvPr>
        </p:nvGraphicFramePr>
        <p:xfrm>
          <a:off x="1800225" y="4522788"/>
          <a:ext cx="735013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lip" r:id="rId4" imgW="1631880" imgH="1781640" progId="">
                  <p:embed/>
                </p:oleObj>
              </mc:Choice>
              <mc:Fallback>
                <p:oleObj name="Clip" r:id="rId4" imgW="1631880" imgH="178164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4522788"/>
                        <a:ext cx="735013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31" name="AutoShape 7"/>
          <p:cNvSpPr>
            <a:spLocks noChangeArrowheads="1"/>
          </p:cNvSpPr>
          <p:nvPr/>
        </p:nvSpPr>
        <p:spPr bwMode="auto">
          <a:xfrm>
            <a:off x="463550" y="4406900"/>
            <a:ext cx="1739900" cy="1816100"/>
          </a:xfrm>
          <a:prstGeom prst="homePlate">
            <a:avLst>
              <a:gd name="adj" fmla="val 33333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633413" y="4705350"/>
            <a:ext cx="1019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 dirty="0">
                <a:solidFill>
                  <a:srgbClr val="0C2D8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Athletic</a:t>
            </a:r>
          </a:p>
        </p:txBody>
      </p:sp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641350" y="5445125"/>
            <a:ext cx="1019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 dirty="0">
                <a:solidFill>
                  <a:srgbClr val="0C2D8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</a:t>
            </a:r>
          </a:p>
          <a:p>
            <a:r>
              <a:rPr lang="en-US" sz="1800" b="1" dirty="0">
                <a:solidFill>
                  <a:srgbClr val="0C2D8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Athletic</a:t>
            </a:r>
            <a:endParaRPr lang="en-US" sz="1800" b="1" dirty="0">
              <a:solidFill>
                <a:srgbClr val="0C2D83"/>
              </a:solidFill>
            </a:endParaRPr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2706688" y="5084763"/>
            <a:ext cx="20574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1800" b="1" dirty="0">
                <a:solidFill>
                  <a:srgbClr val="0C2D83"/>
                </a:solidFill>
                <a:latin typeface="Trebuchet MS" panose="020B0603020202020204" pitchFamily="34" charset="0"/>
              </a:rPr>
              <a:t>Extra Curricular</a:t>
            </a:r>
          </a:p>
          <a:p>
            <a:r>
              <a:rPr lang="en-US" sz="1800" b="1" dirty="0">
                <a:solidFill>
                  <a:srgbClr val="0C2D83"/>
                </a:solidFill>
                <a:latin typeface="Trebuchet MS" panose="020B0603020202020204" pitchFamily="34" charset="0"/>
              </a:rPr>
              <a:t>Composite</a:t>
            </a:r>
          </a:p>
        </p:txBody>
      </p:sp>
      <p:graphicFrame>
        <p:nvGraphicFramePr>
          <p:cNvPr id="2314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995874"/>
              </p:ext>
            </p:extLst>
          </p:nvPr>
        </p:nvGraphicFramePr>
        <p:xfrm>
          <a:off x="1143000" y="4047822"/>
          <a:ext cx="887931" cy="58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lip" r:id="rId6" imgW="1386720" imgH="920520" progId="">
                  <p:embed/>
                </p:oleObj>
              </mc:Choice>
              <mc:Fallback>
                <p:oleObj name="Clip" r:id="rId6" imgW="1386720" imgH="920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47822"/>
                        <a:ext cx="887931" cy="589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45" name="Line 21"/>
          <p:cNvSpPr>
            <a:spLocks noChangeShapeType="1"/>
          </p:cNvSpPr>
          <p:nvPr/>
        </p:nvSpPr>
        <p:spPr bwMode="auto">
          <a:xfrm>
            <a:off x="476250" y="5334000"/>
            <a:ext cx="1717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2841459" y="4293686"/>
            <a:ext cx="2408689" cy="68724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Counselors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&amp; Supervisors make decisions to promote on a case by case basis for scores below these.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4818" y="1981200"/>
            <a:ext cx="4292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u="none" dirty="0" smtClean="0">
                <a:latin typeface="Trebuchet MS" panose="020B0603020202020204" pitchFamily="34" charset="0"/>
              </a:rPr>
              <a:t>Demonstrated character and leadership</a:t>
            </a:r>
            <a:endParaRPr lang="en-US" sz="1800" u="none" dirty="0">
              <a:latin typeface="Trebuchet MS" panose="020B0603020202020204" pitchFamily="34" charset="0"/>
            </a:endParaRP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u="none" dirty="0" smtClean="0">
                <a:latin typeface="Trebuchet MS" panose="020B0603020202020204" pitchFamily="34" charset="0"/>
              </a:rPr>
              <a:t>Demonstrated physical ability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u="none" dirty="0" smtClean="0">
                <a:latin typeface="Trebuchet MS" panose="020B0603020202020204" pitchFamily="34" charset="0"/>
              </a:rPr>
              <a:t>Good balance of athletic and non-athletic activities</a:t>
            </a:r>
            <a:endParaRPr lang="en-US" sz="1800" u="none" dirty="0"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53" y="4009945"/>
            <a:ext cx="2857500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05" y="3897978"/>
            <a:ext cx="1419155" cy="129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1805871"/>
            <a:ext cx="3639888" cy="2092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63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06400" lvl="1" indent="0" eaLnBrk="1" hangingPunct="1">
              <a:buNone/>
            </a:pPr>
            <a:r>
              <a:rPr lang="en-US" dirty="0">
                <a:solidFill>
                  <a:srgbClr val="0C2D83"/>
                </a:solidFill>
              </a:rPr>
              <a:t>Admissions Regional Teams work tirelessly to meet recruiting, congressional, and support needs within their geographic region. </a:t>
            </a:r>
            <a:endParaRPr lang="en-US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Admissions </a:t>
            </a:r>
            <a:r>
              <a:rPr lang="en-US" dirty="0"/>
              <a:t>Regions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4</a:t>
            </a:fld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6" y="2209800"/>
            <a:ext cx="7269610" cy="401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28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5760" y="1648800"/>
            <a:ext cx="8412480" cy="4752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1800" dirty="0"/>
              <a:t>Lt Col </a:t>
            </a:r>
            <a:r>
              <a:rPr lang="en-US" sz="1400" dirty="0"/>
              <a:t>(ret) </a:t>
            </a:r>
            <a:r>
              <a:rPr lang="en-US" sz="1800" dirty="0"/>
              <a:t>Gay Harrison    </a:t>
            </a:r>
            <a:r>
              <a:rPr lang="en-US" sz="1800" dirty="0" smtClean="0"/>
              <a:t>Regional </a:t>
            </a:r>
            <a:r>
              <a:rPr lang="en-US" sz="1800" dirty="0"/>
              <a:t>Director   	  </a:t>
            </a:r>
            <a:r>
              <a:rPr lang="en-US" sz="1800" dirty="0" smtClean="0"/>
              <a:t>	719-333-7384</a:t>
            </a:r>
            <a:endParaRPr lang="en-US" sz="1800" dirty="0"/>
          </a:p>
          <a:p>
            <a:pPr>
              <a:lnSpc>
                <a:spcPct val="130000"/>
              </a:lnSpc>
            </a:pPr>
            <a:r>
              <a:rPr lang="en-US" sz="1800" dirty="0"/>
              <a:t>Ms. Terri Regan                </a:t>
            </a:r>
            <a:r>
              <a:rPr lang="en-US" sz="1800" dirty="0" smtClean="0"/>
              <a:t>A-K </a:t>
            </a:r>
            <a:r>
              <a:rPr lang="en-US" sz="1800" dirty="0"/>
              <a:t>Counselor	  </a:t>
            </a:r>
            <a:r>
              <a:rPr lang="en-US" sz="1800" dirty="0" smtClean="0"/>
              <a:t>               </a:t>
            </a:r>
            <a:r>
              <a:rPr lang="en-US" sz="1800" dirty="0" smtClean="0"/>
              <a:t>	719-333-3805</a:t>
            </a:r>
            <a:endParaRPr lang="en-US" sz="1800" dirty="0"/>
          </a:p>
          <a:p>
            <a:pPr>
              <a:lnSpc>
                <a:spcPct val="130000"/>
              </a:lnSpc>
            </a:pPr>
            <a:r>
              <a:rPr lang="en-US" sz="1800" dirty="0"/>
              <a:t>Ms. Bonny Madison           </a:t>
            </a:r>
            <a:r>
              <a:rPr lang="en-US" sz="1800" dirty="0" smtClean="0"/>
              <a:t> L-Z  </a:t>
            </a:r>
            <a:r>
              <a:rPr lang="en-US" sz="1800" dirty="0"/>
              <a:t>Counselor        	 </a:t>
            </a:r>
            <a:r>
              <a:rPr lang="en-US" sz="1800" dirty="0" smtClean="0"/>
              <a:t>	719-333-2301</a:t>
            </a:r>
            <a:endParaRPr lang="en-US" sz="1800" dirty="0"/>
          </a:p>
          <a:p>
            <a:pPr>
              <a:lnSpc>
                <a:spcPct val="130000"/>
              </a:lnSpc>
            </a:pPr>
            <a:r>
              <a:rPr lang="en-US" sz="1800" dirty="0"/>
              <a:t>USAFA Tours		 </a:t>
            </a:r>
            <a:r>
              <a:rPr lang="en-US" sz="1800" dirty="0" smtClean="0"/>
              <a:t>    AcademyAdmissions.com        </a:t>
            </a:r>
            <a:r>
              <a:rPr lang="en-US" sz="1800" dirty="0" smtClean="0"/>
              <a:t>  719-333-2233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Region 5 Admissions Team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5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63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5760" y="1677600"/>
            <a:ext cx="8412480" cy="4723200"/>
          </a:xfrm>
        </p:spPr>
        <p:txBody>
          <a:bodyPr/>
          <a:lstStyle/>
          <a:p>
            <a:pPr marL="342900" indent="-342900"/>
            <a:r>
              <a:rPr lang="en-US" dirty="0"/>
              <a:t>U.S. citizen</a:t>
            </a:r>
          </a:p>
          <a:p>
            <a:pPr marL="342900" indent="-342900"/>
            <a:r>
              <a:rPr lang="en-US" dirty="0"/>
              <a:t>17 - 22 years of age </a:t>
            </a:r>
          </a:p>
          <a:p>
            <a:pPr marL="800100" lvl="1" indent="-342900"/>
            <a:r>
              <a:rPr lang="en-US" dirty="0"/>
              <a:t>Not passed 23</a:t>
            </a:r>
            <a:r>
              <a:rPr lang="en-US" baseline="30000" dirty="0"/>
              <a:t>rd</a:t>
            </a:r>
            <a:r>
              <a:rPr lang="en-US" dirty="0"/>
              <a:t> birthday as of July 1 of year of entry</a:t>
            </a:r>
          </a:p>
          <a:p>
            <a:pPr marL="342900" indent="-342900"/>
            <a:r>
              <a:rPr lang="en-US" dirty="0"/>
              <a:t>Unmarried</a:t>
            </a:r>
          </a:p>
          <a:p>
            <a:pPr marL="800100" lvl="1" indent="-342900"/>
            <a:r>
              <a:rPr lang="en-US" dirty="0"/>
              <a:t>No legal obligation to support a child or  other individual</a:t>
            </a:r>
          </a:p>
          <a:p>
            <a:pPr marL="800100" lvl="1" indent="-342900"/>
            <a:r>
              <a:rPr lang="en-US" dirty="0"/>
              <a:t>Not pregnant</a:t>
            </a:r>
          </a:p>
          <a:p>
            <a:pPr marL="342900" indent="-342900"/>
            <a:r>
              <a:rPr lang="en-US" dirty="0"/>
              <a:t>Good moral character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/>
              <a:t>Basic Eligibility Requirements</a:t>
            </a:r>
            <a:r>
              <a:rPr lang="en-US" sz="3200" dirty="0"/>
              <a:t> </a:t>
            </a:r>
            <a:endParaRPr lang="en-US" dirty="0"/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6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3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/>
            <a:r>
              <a:rPr lang="en-US" sz="2800" dirty="0"/>
              <a:t>Academically Successful</a:t>
            </a:r>
          </a:p>
          <a:p>
            <a:pPr marL="342900" indent="-342900"/>
            <a:r>
              <a:rPr lang="en-US" sz="2800" dirty="0"/>
              <a:t>Medically Qualified </a:t>
            </a:r>
          </a:p>
          <a:p>
            <a:pPr marL="342900" indent="-342900"/>
            <a:r>
              <a:rPr lang="en-US" sz="2800" dirty="0"/>
              <a:t>Physically Qualified</a:t>
            </a:r>
          </a:p>
          <a:p>
            <a:pPr marL="342900" indent="-342900"/>
            <a:r>
              <a:rPr lang="en-US" sz="2800" dirty="0"/>
              <a:t>Have Official Nomination(s)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/>
          <a:lstStyle/>
          <a:p>
            <a:r>
              <a:rPr lang="en-US" dirty="0"/>
              <a:t>Basic Qualifications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7</a:t>
            </a:fld>
            <a:endParaRPr lang="en-US" dirty="0">
              <a:latin typeface="Trebuchet MS" panose="020B0603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46464561"/>
              </p:ext>
            </p:extLst>
          </p:nvPr>
        </p:nvGraphicFramePr>
        <p:xfrm>
          <a:off x="2316443" y="3623609"/>
          <a:ext cx="81756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lip" r:id="rId3" imgW="1787306" imgH="1865683" progId="">
                  <p:embed/>
                </p:oleObj>
              </mc:Choice>
              <mc:Fallback>
                <p:oleObj name="Clip" r:id="rId3" imgW="1787306" imgH="1865683" progId="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443" y="3623609"/>
                        <a:ext cx="817563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44895" y="4712459"/>
            <a:ext cx="3960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rebuchet MS" panose="020B0603020202020204" pitchFamily="34" charset="0"/>
              </a:rPr>
              <a:t>ELIGIBLE FOR AN APPOINTMENT</a:t>
            </a:r>
          </a:p>
        </p:txBody>
      </p:sp>
    </p:spTree>
    <p:extLst>
      <p:ext uri="{BB962C8B-B14F-4D97-AF65-F5344CB8AC3E}">
        <p14:creationId xmlns:p14="http://schemas.microsoft.com/office/powerpoint/2010/main" val="3707755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High school college preparatory curriculum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 years of math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Algebra I and II, geometry, trigonometry, pre-calculus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4 years of science with lab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Chemistry, biology, physics, other</a:t>
            </a:r>
          </a:p>
          <a:p>
            <a:pPr lvl="1"/>
            <a:r>
              <a:rPr lang="en-US" dirty="0">
                <a:solidFill>
                  <a:srgbClr val="0914F7"/>
                </a:solidFill>
              </a:rPr>
              <a:t>4 years of English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914F7"/>
                </a:solidFill>
              </a:rPr>
              <a:t>Candidates must be able to write and speak well and have a foundation in literature</a:t>
            </a:r>
          </a:p>
          <a:p>
            <a:pPr lvl="1"/>
            <a:r>
              <a:rPr lang="en-US" dirty="0">
                <a:solidFill>
                  <a:srgbClr val="660066"/>
                </a:solidFill>
              </a:rPr>
              <a:t>3 years of history and social sciences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660066"/>
                </a:solidFill>
              </a:rPr>
              <a:t>U.S. history, government/civics, economics, etc.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2 years of a modern foreign language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 anchor="t"/>
          <a:lstStyle/>
          <a:p>
            <a:r>
              <a:rPr lang="en-US" dirty="0" smtClean="0"/>
              <a:t> Academic </a:t>
            </a:r>
            <a:r>
              <a:rPr lang="en-US" dirty="0"/>
              <a:t>Preparation</a:t>
            </a:r>
            <a:br>
              <a:rPr lang="en-US" dirty="0"/>
            </a:br>
            <a:r>
              <a:rPr lang="en-US" dirty="0"/>
              <a:t>High School Curriculum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8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1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5760" y="1641600"/>
            <a:ext cx="8412480" cy="4759200"/>
          </a:xfrm>
        </p:spPr>
        <p:txBody>
          <a:bodyPr/>
          <a:lstStyle/>
          <a:p>
            <a:r>
              <a:rPr lang="en-US" dirty="0"/>
              <a:t>Admissions will evaluate your transcript and recalculate your GPA</a:t>
            </a:r>
          </a:p>
          <a:p>
            <a:pPr lvl="1"/>
            <a:r>
              <a:rPr lang="en-US" dirty="0"/>
              <a:t>Additional weight for Advanced Placement, International Baccalaureate, and Dual Credit</a:t>
            </a:r>
          </a:p>
          <a:p>
            <a:pPr lvl="1"/>
            <a:r>
              <a:rPr lang="en-US" dirty="0"/>
              <a:t>Additional weight for Honors courses, but less than above</a:t>
            </a:r>
          </a:p>
          <a:p>
            <a:r>
              <a:rPr lang="en-US" dirty="0"/>
              <a:t>Non-academic courses are not calculated in your GPA</a:t>
            </a:r>
          </a:p>
          <a:p>
            <a:r>
              <a:rPr lang="en-US" dirty="0"/>
              <a:t>The recalculated GPA and your test scores will be combined for an overall academic composite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82880"/>
            <a:ext cx="7040880" cy="1097280"/>
          </a:xfrm>
        </p:spPr>
        <p:txBody>
          <a:bodyPr anchor="t"/>
          <a:lstStyle/>
          <a:p>
            <a:r>
              <a:rPr lang="en-US" dirty="0" smtClean="0"/>
              <a:t> Academic </a:t>
            </a:r>
            <a:r>
              <a:rPr lang="en-US" dirty="0"/>
              <a:t>Preparation</a:t>
            </a:r>
            <a:br>
              <a:rPr lang="en-US" dirty="0"/>
            </a:br>
            <a:r>
              <a:rPr lang="en-US" dirty="0"/>
              <a:t>High School Curriculum</a:t>
            </a:r>
          </a:p>
        </p:txBody>
      </p:sp>
      <p:sp>
        <p:nvSpPr>
          <p:cNvPr id="4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latin typeface="Trebuchet MS" panose="020B0603020202020204" pitchFamily="34" charset="0"/>
              </a:rPr>
              <a:pPr algn="ctr">
                <a:defRPr/>
              </a:pPr>
              <a:t>9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97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6BADE1-4A4A-48A5-911B-5F6548B33A51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DC1FC98-47FD-484D-96C4-FA35BF0221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898C6F1-02C7-4807-8DB1-44412B5FAC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68033</TotalTime>
  <Words>1521</Words>
  <Application>Microsoft Office PowerPoint</Application>
  <PresentationFormat>On-screen Show (4:3)</PresentationFormat>
  <Paragraphs>318</Paragraphs>
  <Slides>37</Slides>
  <Notes>15</Notes>
  <HiddenSlides>3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4_USAFA Standard</vt:lpstr>
      <vt:lpstr>5_USAFA Standard</vt:lpstr>
      <vt:lpstr>Clip</vt:lpstr>
      <vt:lpstr>PowerPoint Presentation</vt:lpstr>
      <vt:lpstr>USAFA Mission Statement</vt:lpstr>
      <vt:lpstr>Admissions   Mission Statement</vt:lpstr>
      <vt:lpstr>  Admissions Regions</vt:lpstr>
      <vt:lpstr>  Region 5 Admissions Team</vt:lpstr>
      <vt:lpstr>Basic Eligibility Requirements </vt:lpstr>
      <vt:lpstr>Basic Qualifications</vt:lpstr>
      <vt:lpstr> Academic Preparation High School Curriculum</vt:lpstr>
      <vt:lpstr> Academic Preparation High School Curriculum</vt:lpstr>
      <vt:lpstr>PowerPoint Presentation</vt:lpstr>
      <vt:lpstr>PowerPoint Presentation</vt:lpstr>
      <vt:lpstr>PowerPoint Presentation</vt:lpstr>
      <vt:lpstr>Instructions to Applicants</vt:lpstr>
      <vt:lpstr>Nominations</vt:lpstr>
      <vt:lpstr>Nominations</vt:lpstr>
      <vt:lpstr>PowerPoint Presentation</vt:lpstr>
      <vt:lpstr>PowerPoint Presentation</vt:lpstr>
      <vt:lpstr>Instructions to Applicants</vt:lpstr>
      <vt:lpstr>PowerPoint Presentation</vt:lpstr>
      <vt:lpstr>Medical Qualification</vt:lpstr>
      <vt:lpstr>Applicant Evaluation</vt:lpstr>
      <vt:lpstr>PowerPoint Presentation</vt:lpstr>
      <vt:lpstr>Teacher Evaluations &amp; Letters of Recommendation</vt:lpstr>
      <vt:lpstr>PowerPoint Presentation</vt:lpstr>
      <vt:lpstr>Selections</vt:lpstr>
      <vt:lpstr>Admissions Measures</vt:lpstr>
      <vt:lpstr>Prep/Falcon Opportunities</vt:lpstr>
      <vt:lpstr>What are the odds?</vt:lpstr>
      <vt:lpstr>Timeline</vt:lpstr>
      <vt:lpstr>Questions and Answers</vt:lpstr>
      <vt:lpstr>PowerPoint Presentation</vt:lpstr>
      <vt:lpstr>Holistic Review</vt:lpstr>
      <vt:lpstr>Academic Composite</vt:lpstr>
      <vt:lpstr>Academic Preparation Standardized Tests</vt:lpstr>
      <vt:lpstr>Physically Qualified</vt:lpstr>
      <vt:lpstr>Competitive Levels For Direct Entry</vt:lpstr>
      <vt:lpstr>Extra Curricular</vt:lpstr>
    </vt:vector>
  </TitlesOfParts>
  <Company>usafa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Topic Title Goes Here  (1 January 2005)</dc:title>
  <dc:creator>USAFA/CCX</dc:creator>
  <cp:lastModifiedBy>Harrison, Gay L Civ USAF USAFA USAFA/RRA</cp:lastModifiedBy>
  <cp:revision>4229</cp:revision>
  <cp:lastPrinted>2015-06-02T19:35:14Z</cp:lastPrinted>
  <dcterms:created xsi:type="dcterms:W3CDTF">2005-08-12T19:45:51Z</dcterms:created>
  <dcterms:modified xsi:type="dcterms:W3CDTF">2017-07-05T23:03:58Z</dcterms:modified>
</cp:coreProperties>
</file>