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18" r:id="rId2"/>
  </p:sldMasterIdLst>
  <p:notesMasterIdLst>
    <p:notesMasterId r:id="rId38"/>
  </p:notesMasterIdLst>
  <p:sldIdLst>
    <p:sldId id="281" r:id="rId3"/>
    <p:sldId id="340" r:id="rId4"/>
    <p:sldId id="258" r:id="rId5"/>
    <p:sldId id="311" r:id="rId6"/>
    <p:sldId id="306" r:id="rId7"/>
    <p:sldId id="383" r:id="rId8"/>
    <p:sldId id="384" r:id="rId9"/>
    <p:sldId id="371" r:id="rId10"/>
    <p:sldId id="387" r:id="rId11"/>
    <p:sldId id="388" r:id="rId12"/>
    <p:sldId id="381" r:id="rId13"/>
    <p:sldId id="385" r:id="rId14"/>
    <p:sldId id="386" r:id="rId15"/>
    <p:sldId id="379" r:id="rId16"/>
    <p:sldId id="389" r:id="rId17"/>
    <p:sldId id="397" r:id="rId18"/>
    <p:sldId id="390" r:id="rId19"/>
    <p:sldId id="392" r:id="rId20"/>
    <p:sldId id="393" r:id="rId21"/>
    <p:sldId id="394" r:id="rId22"/>
    <p:sldId id="395" r:id="rId23"/>
    <p:sldId id="396" r:id="rId24"/>
    <p:sldId id="398" r:id="rId25"/>
    <p:sldId id="399" r:id="rId26"/>
    <p:sldId id="400" r:id="rId27"/>
    <p:sldId id="370" r:id="rId28"/>
    <p:sldId id="401" r:id="rId29"/>
    <p:sldId id="402" r:id="rId30"/>
    <p:sldId id="403" r:id="rId31"/>
    <p:sldId id="404" r:id="rId32"/>
    <p:sldId id="405" r:id="rId33"/>
    <p:sldId id="406" r:id="rId34"/>
    <p:sldId id="407" r:id="rId35"/>
    <p:sldId id="408" r:id="rId36"/>
    <p:sldId id="40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94660"/>
  </p:normalViewPr>
  <p:slideViewPr>
    <p:cSldViewPr snapToGrid="0">
      <p:cViewPr varScale="1">
        <p:scale>
          <a:sx n="82" d="100"/>
          <a:sy n="82" d="100"/>
        </p:scale>
        <p:origin x="306" y="78"/>
      </p:cViewPr>
      <p:guideLst/>
    </p:cSldViewPr>
  </p:slideViewPr>
  <p:notesTextViewPr>
    <p:cViewPr>
      <p:scale>
        <a:sx n="1" d="1"/>
        <a:sy n="1" d="1"/>
      </p:scale>
      <p:origin x="0" y="0"/>
    </p:cViewPr>
  </p:notesTextViewPr>
  <p:sorterViewPr>
    <p:cViewPr>
      <p:scale>
        <a:sx n="100" d="100"/>
        <a:sy n="100" d="100"/>
      </p:scale>
      <p:origin x="0" y="-33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9A09A-7D1F-4BCA-B88A-31EBB3319BF5}" type="datetimeFigureOut">
              <a:rPr lang="en-US" smtClean="0"/>
              <a:t>7/10/2017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00ACE-A637-4F15-B1E8-3D9FB28A32A8}" type="slidenum">
              <a:rPr lang="en-US" smtClean="0"/>
              <a:t>‹#›</a:t>
            </a:fld>
            <a:endParaRPr lang="en-US"/>
          </a:p>
        </p:txBody>
      </p:sp>
    </p:spTree>
    <p:extLst>
      <p:ext uri="{BB962C8B-B14F-4D97-AF65-F5344CB8AC3E}">
        <p14:creationId xmlns:p14="http://schemas.microsoft.com/office/powerpoint/2010/main" val="2412007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8F351F6F-B35B-4484-B9C0-C0B7676D278E}" type="slidenum">
              <a:rPr lang="en-US" smtClean="0">
                <a:latin typeface="Arial" pitchFamily="34" charset="0"/>
              </a:rPr>
              <a:pPr/>
              <a:t>4</a:t>
            </a:fld>
            <a:endParaRPr lang="en-US">
              <a:latin typeface="Arial" pitchFamily="34" charset="0"/>
            </a:endParaRPr>
          </a:p>
        </p:txBody>
      </p:sp>
      <p:sp>
        <p:nvSpPr>
          <p:cNvPr id="48131" name="Rectangle 2"/>
          <p:cNvSpPr>
            <a:spLocks noGrp="1" noRot="1" noChangeAspect="1" noChangeArrowheads="1" noTextEdit="1"/>
          </p:cNvSpPr>
          <p:nvPr>
            <p:ph type="sldImg"/>
          </p:nvPr>
        </p:nvSpPr>
        <p:spPr>
          <a:xfrm>
            <a:off x="327025" y="700088"/>
            <a:ext cx="6207125" cy="3492500"/>
          </a:xfrm>
          <a:ln/>
        </p:spPr>
      </p:sp>
      <p:sp>
        <p:nvSpPr>
          <p:cNvPr id="48132" name="Rectangle 3"/>
          <p:cNvSpPr>
            <a:spLocks noGrp="1" noChangeArrowheads="1"/>
          </p:cNvSpPr>
          <p:nvPr>
            <p:ph type="body" idx="1"/>
          </p:nvPr>
        </p:nvSpPr>
        <p:spPr>
          <a:xfrm>
            <a:off x="914711" y="4424722"/>
            <a:ext cx="5028579" cy="2823009"/>
          </a:xfrm>
          <a:noFill/>
          <a:ln/>
        </p:spPr>
        <p:txBody>
          <a:bodyPr/>
          <a:lstStyle/>
          <a:p>
            <a:pPr eaLnBrk="1" hangingPunct="1"/>
            <a:r>
              <a:rPr lang="en-US" dirty="0">
                <a:latin typeface="Arial" pitchFamily="34" charset="0"/>
              </a:rPr>
              <a:t>You may have noticed that your children different than you.</a:t>
            </a:r>
          </a:p>
          <a:p>
            <a:pPr eaLnBrk="1" hangingPunct="1"/>
            <a:r>
              <a:rPr lang="en-US" dirty="0">
                <a:latin typeface="Arial" pitchFamily="34" charset="0"/>
              </a:rPr>
              <a:t>Some of that is just because they’re young, but every generation has its own unique characteristics</a:t>
            </a:r>
          </a:p>
          <a:p>
            <a:pPr eaLnBrk="1" hangingPunct="1"/>
            <a:r>
              <a:rPr lang="en-US" dirty="0">
                <a:latin typeface="Arial" pitchFamily="34" charset="0"/>
              </a:rPr>
              <a:t>The more we know about this next generation – how they perceive things and what’s important to them – the better we all as parents can do to launch them successfully.</a:t>
            </a:r>
          </a:p>
          <a:p>
            <a:pPr eaLnBrk="1" hangingPunct="1"/>
            <a:r>
              <a:rPr lang="en-US" dirty="0">
                <a:latin typeface="Arial" pitchFamily="34" charset="0"/>
              </a:rPr>
              <a:t>We are going to walk you through some generational differences , talk about why and how the </a:t>
            </a:r>
            <a:r>
              <a:rPr lang="en-US" dirty="0" err="1">
                <a:latin typeface="Arial" pitchFamily="34" charset="0"/>
              </a:rPr>
              <a:t>Millennials</a:t>
            </a:r>
            <a:r>
              <a:rPr lang="en-US" dirty="0">
                <a:latin typeface="Arial" pitchFamily="34" charset="0"/>
              </a:rPr>
              <a:t> (as we call them) are different and finish up with some specific tips for helping your Millennial children get ready to prepare for a service academy education.</a:t>
            </a:r>
          </a:p>
          <a:p>
            <a:pPr eaLnBrk="1" hangingPunct="1"/>
            <a:endParaRPr lang="en-US" dirty="0">
              <a:latin typeface="Arial" pitchFamily="34" charset="0"/>
            </a:endParaRPr>
          </a:p>
        </p:txBody>
      </p:sp>
    </p:spTree>
    <p:extLst>
      <p:ext uri="{BB962C8B-B14F-4D97-AF65-F5344CB8AC3E}">
        <p14:creationId xmlns:p14="http://schemas.microsoft.com/office/powerpoint/2010/main" val="186257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59A5164-7B16-4875-A375-136CCB4AE765}" type="slidenum">
              <a:rPr lang="en-US" smtClean="0">
                <a:latin typeface="Arial" pitchFamily="34" charset="0"/>
              </a:rPr>
              <a:pPr/>
              <a:t>22</a:t>
            </a:fld>
            <a:endParaRPr lang="en-US">
              <a:latin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a:latin typeface="Arial" pitchFamily="34" charset="0"/>
              </a:rPr>
              <a:t>Red ink hurts self esteem</a:t>
            </a:r>
          </a:p>
          <a:p>
            <a:pPr eaLnBrk="1" hangingPunct="1"/>
            <a:endParaRPr lang="en-US" dirty="0">
              <a:latin typeface="Arial" pitchFamily="34" charset="0"/>
            </a:endParaRPr>
          </a:p>
        </p:txBody>
      </p:sp>
    </p:spTree>
    <p:extLst>
      <p:ext uri="{BB962C8B-B14F-4D97-AF65-F5344CB8AC3E}">
        <p14:creationId xmlns:p14="http://schemas.microsoft.com/office/powerpoint/2010/main" val="392042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59A5164-7B16-4875-A375-136CCB4AE765}" type="slidenum">
              <a:rPr lang="en-US" smtClean="0">
                <a:latin typeface="Arial" pitchFamily="34" charset="0"/>
              </a:rPr>
              <a:pPr/>
              <a:t>24</a:t>
            </a:fld>
            <a:endParaRPr lang="en-US">
              <a:latin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a:latin typeface="Arial" pitchFamily="34" charset="0"/>
              </a:rPr>
              <a:t>Red ink hurts self esteem</a:t>
            </a:r>
          </a:p>
          <a:p>
            <a:pPr eaLnBrk="1" hangingPunct="1"/>
            <a:endParaRPr lang="en-US" dirty="0">
              <a:latin typeface="Arial" pitchFamily="34" charset="0"/>
            </a:endParaRPr>
          </a:p>
        </p:txBody>
      </p:sp>
    </p:spTree>
    <p:extLst>
      <p:ext uri="{BB962C8B-B14F-4D97-AF65-F5344CB8AC3E}">
        <p14:creationId xmlns:p14="http://schemas.microsoft.com/office/powerpoint/2010/main" val="684892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59A5164-7B16-4875-A375-136CCB4AE765}" type="slidenum">
              <a:rPr lang="en-US" smtClean="0">
                <a:latin typeface="Arial" pitchFamily="34" charset="0"/>
              </a:rPr>
              <a:pPr/>
              <a:t>25</a:t>
            </a:fld>
            <a:endParaRPr lang="en-US">
              <a:latin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a:latin typeface="Arial" pitchFamily="34" charset="0"/>
              </a:rPr>
              <a:t>Red ink hurts self esteem</a:t>
            </a:r>
          </a:p>
          <a:p>
            <a:pPr eaLnBrk="1" hangingPunct="1"/>
            <a:endParaRPr lang="en-US" dirty="0">
              <a:latin typeface="Arial" pitchFamily="34" charset="0"/>
            </a:endParaRPr>
          </a:p>
        </p:txBody>
      </p:sp>
    </p:spTree>
    <p:extLst>
      <p:ext uri="{BB962C8B-B14F-4D97-AF65-F5344CB8AC3E}">
        <p14:creationId xmlns:p14="http://schemas.microsoft.com/office/powerpoint/2010/main" val="4275945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36525" y="476250"/>
            <a:ext cx="6611938" cy="3719513"/>
          </a:xfrm>
          <a:solidFill>
            <a:srgbClr val="FFFFFF"/>
          </a:solidFill>
          <a:ln/>
        </p:spPr>
      </p:sp>
      <p:sp>
        <p:nvSpPr>
          <p:cNvPr id="53251" name="Rectangle 3"/>
          <p:cNvSpPr>
            <a:spLocks noGrp="1" noChangeArrowheads="1"/>
          </p:cNvSpPr>
          <p:nvPr>
            <p:ph type="body" idx="1"/>
          </p:nvPr>
        </p:nvSpPr>
        <p:spPr>
          <a:xfrm>
            <a:off x="770282" y="4396093"/>
            <a:ext cx="5460310" cy="4551960"/>
          </a:xfrm>
          <a:solidFill>
            <a:srgbClr val="FFFFFF"/>
          </a:solidFill>
          <a:ln>
            <a:solidFill>
              <a:srgbClr val="000000"/>
            </a:solidFill>
          </a:ln>
        </p:spPr>
        <p:txBody>
          <a:bodyPr lIns="91581" tIns="45789" rIns="91581" bIns="45789"/>
          <a:lstStyle/>
          <a:p>
            <a:pPr defTabSz="912813" eaLnBrk="1" hangingPunct="1"/>
            <a:r>
              <a:rPr lang="en-US">
                <a:latin typeface="Arial" pitchFamily="34" charset="0"/>
              </a:rPr>
              <a:t>First and foremost among the reasons for attending USAFA is a genuine desire to be part of our nation’s security.  Also, the academic reputation of USAFA is recognized nationwide.  Another consideration includes guaranteed employment after graduation, maybe as a pilot, and real opportunities for travel, challenge, personal growth, and memories that will last a lifetime. In addition, there are significant Area recreational opportunities (skiing, snowboarding, hiking, etc.) and a wide variety of USAFA Clubs/activities (show choir, D&amp;B, Blue Bards, sports clubs, etc.)</a:t>
            </a:r>
          </a:p>
          <a:p>
            <a:pPr defTabSz="912813" eaLnBrk="1" hangingPunct="1"/>
            <a:r>
              <a:rPr lang="en-US">
                <a:latin typeface="Arial" pitchFamily="34" charset="0"/>
                <a:ea typeface="MS Mincho" pitchFamily="49" charset="-128"/>
              </a:rPr>
              <a:t> </a:t>
            </a:r>
            <a:endParaRPr lang="en-US">
              <a:latin typeface="Arial" pitchFamily="34" charset="0"/>
              <a:cs typeface="Courier New" pitchFamily="49" charset="0"/>
            </a:endParaRPr>
          </a:p>
          <a:p>
            <a:pPr defTabSz="912813" eaLnBrk="1" hangingPunct="1"/>
            <a:r>
              <a:rPr lang="en-US">
                <a:latin typeface="Arial" pitchFamily="34" charset="0"/>
              </a:rPr>
              <a:t>But most importantly, attending the Academy and serving in the Air Force must be what you want to do.  Strong personal motivation is absolutely necessary to be successful at the  Academy. The top 3 reasons why freshmen (4th classmen) resign are (source - Rollie Stoneman, USAFA admissions):</a:t>
            </a:r>
          </a:p>
          <a:p>
            <a:pPr marL="504825" lvl="1" indent="-211138" defTabSz="912813" eaLnBrk="1" hangingPunct="1">
              <a:buFontTx/>
              <a:buAutoNum type="arabicPeriod"/>
            </a:pPr>
            <a:r>
              <a:rPr lang="en-US">
                <a:latin typeface="Arial" pitchFamily="34" charset="0"/>
              </a:rPr>
              <a:t>I don’t want to be an officer</a:t>
            </a:r>
          </a:p>
          <a:p>
            <a:pPr marL="504825" lvl="1" indent="-211138" defTabSz="912813" eaLnBrk="1" hangingPunct="1">
              <a:buFontTx/>
              <a:buAutoNum type="arabicPeriod"/>
            </a:pPr>
            <a:r>
              <a:rPr lang="en-US">
                <a:latin typeface="Arial" pitchFamily="34" charset="0"/>
              </a:rPr>
              <a:t>I don’t want the military lifestyle</a:t>
            </a:r>
          </a:p>
          <a:p>
            <a:pPr marL="504825" lvl="1" indent="-211138" defTabSz="912813" eaLnBrk="1" hangingPunct="1">
              <a:buFontTx/>
              <a:buAutoNum type="arabicPeriod"/>
            </a:pPr>
            <a:r>
              <a:rPr lang="en-US">
                <a:latin typeface="Arial" pitchFamily="34" charset="0"/>
              </a:rPr>
              <a:t>My parents wanted me to come</a:t>
            </a:r>
          </a:p>
          <a:p>
            <a:pPr defTabSz="912813" eaLnBrk="1" hangingPunct="1"/>
            <a:r>
              <a:rPr lang="en-US">
                <a:latin typeface="Arial" pitchFamily="34" charset="0"/>
              </a:rPr>
              <a:t>add to those:</a:t>
            </a:r>
          </a:p>
          <a:p>
            <a:pPr marL="504825" lvl="1" indent="-211138" defTabSz="912813" eaLnBrk="1" hangingPunct="1"/>
            <a:r>
              <a:rPr lang="en-US">
                <a:latin typeface="Arial" pitchFamily="34" charset="0"/>
              </a:rPr>
              <a:t>I came for free school--I didn’t realize how expensive eight years of a certain lifestyle really is</a:t>
            </a:r>
          </a:p>
          <a:p>
            <a:pPr marL="504825" lvl="1" indent="-211138" defTabSz="912813" eaLnBrk="1" hangingPunct="1"/>
            <a:r>
              <a:rPr lang="en-US">
                <a:latin typeface="Arial" pitchFamily="34" charset="0"/>
              </a:rPr>
              <a:t>I came for the glamour and prestige and didn’t consider the lifestyle and commitment I would be getting into </a:t>
            </a:r>
          </a:p>
          <a:p>
            <a:pPr marL="504825" lvl="1" indent="-211138" defTabSz="912813" eaLnBrk="1" hangingPunct="1"/>
            <a:endParaRPr lang="en-US">
              <a:latin typeface="Arial" pitchFamily="34" charset="0"/>
            </a:endParaRPr>
          </a:p>
          <a:p>
            <a:pPr defTabSz="912813" eaLnBrk="1" hangingPunct="1"/>
            <a:r>
              <a:rPr lang="en-US" b="1" u="sng">
                <a:latin typeface="Arial" pitchFamily="34" charset="0"/>
              </a:rPr>
              <a:t>Picture:</a:t>
            </a:r>
            <a:r>
              <a:rPr lang="en-US">
                <a:latin typeface="Arial" pitchFamily="34" charset="0"/>
              </a:rPr>
              <a:t> MC-130E/H Combat Talon I/II, www.af.mil/library/factsheets/</a:t>
            </a:r>
          </a:p>
        </p:txBody>
      </p:sp>
    </p:spTree>
    <p:extLst>
      <p:ext uri="{BB962C8B-B14F-4D97-AF65-F5344CB8AC3E}">
        <p14:creationId xmlns:p14="http://schemas.microsoft.com/office/powerpoint/2010/main" val="1089782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5299FF3-541E-4B1C-9CE8-53AC172F48A7}" type="slidenum">
              <a:rPr lang="en-US" smtClean="0">
                <a:solidFill>
                  <a:srgbClr val="000000"/>
                </a:solidFill>
                <a:latin typeface="Arial" pitchFamily="34" charset="0"/>
              </a:rPr>
              <a:pPr/>
              <a:t>32</a:t>
            </a:fld>
            <a:endParaRPr lang="en-US" smtClean="0">
              <a:solidFill>
                <a:srgbClr val="000000"/>
              </a:solidFill>
              <a:latin typeface="Arial" pitchFamily="34" charset="0"/>
            </a:endParaRPr>
          </a:p>
        </p:txBody>
      </p:sp>
      <p:sp>
        <p:nvSpPr>
          <p:cNvPr id="52227" name="Rectangle 2"/>
          <p:cNvSpPr>
            <a:spLocks noGrp="1" noRot="1" noChangeAspect="1" noChangeArrowheads="1" noTextEdit="1"/>
          </p:cNvSpPr>
          <p:nvPr>
            <p:ph type="sldImg"/>
          </p:nvPr>
        </p:nvSpPr>
        <p:spPr>
          <a:xfrm>
            <a:off x="327025" y="700088"/>
            <a:ext cx="6207125" cy="3492500"/>
          </a:xfrm>
          <a:solidFill>
            <a:srgbClr val="FFFFFF"/>
          </a:solidFill>
          <a:ln/>
        </p:spPr>
      </p:sp>
      <p:sp>
        <p:nvSpPr>
          <p:cNvPr id="52228" name="Rectangle 3"/>
          <p:cNvSpPr>
            <a:spLocks noGrp="1" noChangeArrowheads="1"/>
          </p:cNvSpPr>
          <p:nvPr>
            <p:ph type="body" idx="1"/>
          </p:nvPr>
        </p:nvSpPr>
        <p:spPr>
          <a:xfrm>
            <a:off x="380483" y="4275216"/>
            <a:ext cx="6325324" cy="4656932"/>
          </a:xfrm>
          <a:solidFill>
            <a:srgbClr val="FFFFFF"/>
          </a:solidFill>
          <a:ln/>
        </p:spPr>
        <p:txBody>
          <a:bodyPr/>
          <a:lstStyle/>
          <a:p>
            <a:pPr eaLnBrk="1" hangingPunct="1">
              <a:lnSpc>
                <a:spcPct val="80000"/>
              </a:lnSpc>
            </a:pPr>
            <a:endParaRPr lang="en-US" smtClean="0">
              <a:latin typeface="Arial" pitchFamily="34" charset="0"/>
            </a:endParaRPr>
          </a:p>
        </p:txBody>
      </p:sp>
    </p:spTree>
    <p:extLst>
      <p:ext uri="{BB962C8B-B14F-4D97-AF65-F5344CB8AC3E}">
        <p14:creationId xmlns:p14="http://schemas.microsoft.com/office/powerpoint/2010/main" val="894934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5299FF3-541E-4B1C-9CE8-53AC172F48A7}" type="slidenum">
              <a:rPr lang="en-US" smtClean="0">
                <a:latin typeface="Arial" pitchFamily="34" charset="0"/>
              </a:rPr>
              <a:pPr/>
              <a:t>34</a:t>
            </a:fld>
            <a:endParaRPr lang="en-US" smtClean="0">
              <a:latin typeface="Arial" pitchFamily="34" charset="0"/>
            </a:endParaRPr>
          </a:p>
        </p:txBody>
      </p:sp>
      <p:sp>
        <p:nvSpPr>
          <p:cNvPr id="52227" name="Rectangle 2"/>
          <p:cNvSpPr>
            <a:spLocks noGrp="1" noRot="1" noChangeAspect="1" noChangeArrowheads="1" noTextEdit="1"/>
          </p:cNvSpPr>
          <p:nvPr>
            <p:ph type="sldImg"/>
          </p:nvPr>
        </p:nvSpPr>
        <p:spPr>
          <a:xfrm>
            <a:off x="327025" y="700088"/>
            <a:ext cx="6207125" cy="3492500"/>
          </a:xfrm>
          <a:solidFill>
            <a:srgbClr val="FFFFFF"/>
          </a:solidFill>
          <a:ln/>
        </p:spPr>
      </p:sp>
      <p:sp>
        <p:nvSpPr>
          <p:cNvPr id="52228" name="Rectangle 3"/>
          <p:cNvSpPr>
            <a:spLocks noGrp="1" noChangeArrowheads="1"/>
          </p:cNvSpPr>
          <p:nvPr>
            <p:ph type="body" idx="1"/>
          </p:nvPr>
        </p:nvSpPr>
        <p:spPr>
          <a:xfrm>
            <a:off x="380483" y="4275216"/>
            <a:ext cx="6325324" cy="4656932"/>
          </a:xfrm>
          <a:solidFill>
            <a:srgbClr val="FFFFFF"/>
          </a:solidFill>
          <a:ln/>
        </p:spPr>
        <p:txBody>
          <a:bodyPr/>
          <a:lstStyle/>
          <a:p>
            <a:pPr eaLnBrk="1" hangingPunct="1">
              <a:lnSpc>
                <a:spcPct val="80000"/>
              </a:lnSpc>
            </a:pPr>
            <a:endParaRPr lang="en-US" smtClean="0">
              <a:latin typeface="Arial" pitchFamily="34" charset="0"/>
            </a:endParaRPr>
          </a:p>
        </p:txBody>
      </p:sp>
    </p:spTree>
    <p:extLst>
      <p:ext uri="{BB962C8B-B14F-4D97-AF65-F5344CB8AC3E}">
        <p14:creationId xmlns:p14="http://schemas.microsoft.com/office/powerpoint/2010/main" val="205442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5299FF3-541E-4B1C-9CE8-53AC172F48A7}" type="slidenum">
              <a:rPr lang="en-US" smtClean="0">
                <a:latin typeface="Arial" pitchFamily="34" charset="0"/>
              </a:rPr>
              <a:pPr/>
              <a:t>35</a:t>
            </a:fld>
            <a:endParaRPr lang="en-US" smtClean="0">
              <a:latin typeface="Arial" pitchFamily="34" charset="0"/>
            </a:endParaRPr>
          </a:p>
        </p:txBody>
      </p:sp>
      <p:sp>
        <p:nvSpPr>
          <p:cNvPr id="52227" name="Rectangle 2"/>
          <p:cNvSpPr>
            <a:spLocks noGrp="1" noRot="1" noChangeAspect="1" noChangeArrowheads="1" noTextEdit="1"/>
          </p:cNvSpPr>
          <p:nvPr>
            <p:ph type="sldImg"/>
          </p:nvPr>
        </p:nvSpPr>
        <p:spPr>
          <a:xfrm>
            <a:off x="327025" y="700088"/>
            <a:ext cx="6207125" cy="3492500"/>
          </a:xfrm>
          <a:solidFill>
            <a:srgbClr val="FFFFFF"/>
          </a:solidFill>
          <a:ln/>
        </p:spPr>
      </p:sp>
      <p:sp>
        <p:nvSpPr>
          <p:cNvPr id="52228" name="Rectangle 3"/>
          <p:cNvSpPr>
            <a:spLocks noGrp="1" noChangeArrowheads="1"/>
          </p:cNvSpPr>
          <p:nvPr>
            <p:ph type="body" idx="1"/>
          </p:nvPr>
        </p:nvSpPr>
        <p:spPr>
          <a:xfrm>
            <a:off x="380483" y="4275216"/>
            <a:ext cx="6325324" cy="4656932"/>
          </a:xfrm>
          <a:solidFill>
            <a:srgbClr val="FFFFFF"/>
          </a:solidFill>
          <a:ln/>
        </p:spPr>
        <p:txBody>
          <a:bodyPr/>
          <a:lstStyle/>
          <a:p>
            <a:pPr eaLnBrk="1" hangingPunct="1">
              <a:lnSpc>
                <a:spcPct val="80000"/>
              </a:lnSpc>
            </a:pPr>
            <a:endParaRPr lang="en-US" smtClean="0">
              <a:latin typeface="Arial" pitchFamily="34" charset="0"/>
            </a:endParaRPr>
          </a:p>
        </p:txBody>
      </p:sp>
    </p:spTree>
    <p:extLst>
      <p:ext uri="{BB962C8B-B14F-4D97-AF65-F5344CB8AC3E}">
        <p14:creationId xmlns:p14="http://schemas.microsoft.com/office/powerpoint/2010/main" val="58917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8F351F6F-B35B-4484-B9C0-C0B7676D278E}" type="slidenum">
              <a:rPr lang="en-US" smtClean="0">
                <a:latin typeface="Arial" pitchFamily="34" charset="0"/>
              </a:rPr>
              <a:pPr/>
              <a:t>5</a:t>
            </a:fld>
            <a:endParaRPr lang="en-US">
              <a:latin typeface="Arial" pitchFamily="34" charset="0"/>
            </a:endParaRPr>
          </a:p>
        </p:txBody>
      </p:sp>
      <p:sp>
        <p:nvSpPr>
          <p:cNvPr id="48131" name="Rectangle 2"/>
          <p:cNvSpPr>
            <a:spLocks noGrp="1" noRot="1" noChangeAspect="1" noChangeArrowheads="1" noTextEdit="1"/>
          </p:cNvSpPr>
          <p:nvPr>
            <p:ph type="sldImg"/>
          </p:nvPr>
        </p:nvSpPr>
        <p:spPr>
          <a:xfrm>
            <a:off x="327025" y="700088"/>
            <a:ext cx="6207125" cy="3492500"/>
          </a:xfrm>
          <a:ln/>
        </p:spPr>
      </p:sp>
      <p:sp>
        <p:nvSpPr>
          <p:cNvPr id="48132" name="Rectangle 3"/>
          <p:cNvSpPr>
            <a:spLocks noGrp="1" noChangeArrowheads="1"/>
          </p:cNvSpPr>
          <p:nvPr>
            <p:ph type="body" idx="1"/>
          </p:nvPr>
        </p:nvSpPr>
        <p:spPr>
          <a:xfrm>
            <a:off x="914711" y="4424722"/>
            <a:ext cx="5028579" cy="2823009"/>
          </a:xfrm>
          <a:noFill/>
          <a:ln/>
        </p:spPr>
        <p:txBody>
          <a:bodyPr/>
          <a:lstStyle/>
          <a:p>
            <a:pPr eaLnBrk="1" hangingPunct="1"/>
            <a:r>
              <a:rPr lang="en-US" dirty="0">
                <a:latin typeface="Arial" pitchFamily="34" charset="0"/>
              </a:rPr>
              <a:t>You may have noticed that your children different than you.</a:t>
            </a:r>
          </a:p>
          <a:p>
            <a:pPr eaLnBrk="1" hangingPunct="1"/>
            <a:r>
              <a:rPr lang="en-US" dirty="0">
                <a:latin typeface="Arial" pitchFamily="34" charset="0"/>
              </a:rPr>
              <a:t>Some of that is just because they’re young, but every generation has its own unique characteristics</a:t>
            </a:r>
          </a:p>
          <a:p>
            <a:pPr eaLnBrk="1" hangingPunct="1"/>
            <a:r>
              <a:rPr lang="en-US" dirty="0">
                <a:latin typeface="Arial" pitchFamily="34" charset="0"/>
              </a:rPr>
              <a:t>The more we know about this next generation – how they perceive things and what’s important to them – the better we all as parents can do to launch them successfully.</a:t>
            </a:r>
          </a:p>
          <a:p>
            <a:pPr eaLnBrk="1" hangingPunct="1"/>
            <a:r>
              <a:rPr lang="en-US" dirty="0">
                <a:latin typeface="Arial" pitchFamily="34" charset="0"/>
              </a:rPr>
              <a:t>We are going to walk you through some generational differences , talk about why and how the </a:t>
            </a:r>
            <a:r>
              <a:rPr lang="en-US" dirty="0" err="1">
                <a:latin typeface="Arial" pitchFamily="34" charset="0"/>
              </a:rPr>
              <a:t>Millennials</a:t>
            </a:r>
            <a:r>
              <a:rPr lang="en-US" dirty="0">
                <a:latin typeface="Arial" pitchFamily="34" charset="0"/>
              </a:rPr>
              <a:t> (as we call them) are different and finish up with some specific tips for helping your Millennial children get ready to prepare for a service academy education.</a:t>
            </a:r>
          </a:p>
          <a:p>
            <a:pPr eaLnBrk="1" hangingPunct="1"/>
            <a:endParaRPr lang="en-US" dirty="0">
              <a:latin typeface="Arial" pitchFamily="34" charset="0"/>
            </a:endParaRPr>
          </a:p>
        </p:txBody>
      </p:sp>
    </p:spTree>
    <p:extLst>
      <p:ext uri="{BB962C8B-B14F-4D97-AF65-F5344CB8AC3E}">
        <p14:creationId xmlns:p14="http://schemas.microsoft.com/office/powerpoint/2010/main" val="425000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8F351F6F-B35B-4484-B9C0-C0B7676D278E}" type="slidenum">
              <a:rPr lang="en-US" smtClean="0">
                <a:latin typeface="Arial" pitchFamily="34" charset="0"/>
              </a:rPr>
              <a:pPr/>
              <a:t>6</a:t>
            </a:fld>
            <a:endParaRPr lang="en-US">
              <a:latin typeface="Arial" pitchFamily="34" charset="0"/>
            </a:endParaRPr>
          </a:p>
        </p:txBody>
      </p:sp>
      <p:sp>
        <p:nvSpPr>
          <p:cNvPr id="48131" name="Rectangle 2"/>
          <p:cNvSpPr>
            <a:spLocks noGrp="1" noRot="1" noChangeAspect="1" noChangeArrowheads="1" noTextEdit="1"/>
          </p:cNvSpPr>
          <p:nvPr>
            <p:ph type="sldImg"/>
          </p:nvPr>
        </p:nvSpPr>
        <p:spPr>
          <a:xfrm>
            <a:off x="327025" y="700088"/>
            <a:ext cx="6207125" cy="3492500"/>
          </a:xfrm>
          <a:ln/>
        </p:spPr>
      </p:sp>
      <p:sp>
        <p:nvSpPr>
          <p:cNvPr id="48132" name="Rectangle 3"/>
          <p:cNvSpPr>
            <a:spLocks noGrp="1" noChangeArrowheads="1"/>
          </p:cNvSpPr>
          <p:nvPr>
            <p:ph type="body" idx="1"/>
          </p:nvPr>
        </p:nvSpPr>
        <p:spPr>
          <a:xfrm>
            <a:off x="914711" y="4424722"/>
            <a:ext cx="5028579" cy="2823009"/>
          </a:xfrm>
          <a:noFill/>
          <a:ln/>
        </p:spPr>
        <p:txBody>
          <a:bodyPr/>
          <a:lstStyle/>
          <a:p>
            <a:pPr eaLnBrk="1" hangingPunct="1"/>
            <a:r>
              <a:rPr lang="en-US" dirty="0">
                <a:latin typeface="Arial" pitchFamily="34" charset="0"/>
              </a:rPr>
              <a:t>You may have noticed that your children different than you.</a:t>
            </a:r>
          </a:p>
          <a:p>
            <a:pPr eaLnBrk="1" hangingPunct="1"/>
            <a:r>
              <a:rPr lang="en-US" dirty="0">
                <a:latin typeface="Arial" pitchFamily="34" charset="0"/>
              </a:rPr>
              <a:t>Some of that is just because they’re young, but every generation has its own unique characteristics</a:t>
            </a:r>
          </a:p>
          <a:p>
            <a:pPr eaLnBrk="1" hangingPunct="1"/>
            <a:r>
              <a:rPr lang="en-US" dirty="0">
                <a:latin typeface="Arial" pitchFamily="34" charset="0"/>
              </a:rPr>
              <a:t>The more we know about this next generation – how they perceive things and what’s important to them – the better we all as parents can do to launch them successfully.</a:t>
            </a:r>
          </a:p>
          <a:p>
            <a:pPr eaLnBrk="1" hangingPunct="1"/>
            <a:r>
              <a:rPr lang="en-US" dirty="0">
                <a:latin typeface="Arial" pitchFamily="34" charset="0"/>
              </a:rPr>
              <a:t>We are going to walk you through some generational differences , talk about why and how the </a:t>
            </a:r>
            <a:r>
              <a:rPr lang="en-US" dirty="0" err="1">
                <a:latin typeface="Arial" pitchFamily="34" charset="0"/>
              </a:rPr>
              <a:t>Millennials</a:t>
            </a:r>
            <a:r>
              <a:rPr lang="en-US" dirty="0">
                <a:latin typeface="Arial" pitchFamily="34" charset="0"/>
              </a:rPr>
              <a:t> (as we call them) are different and finish up with some specific tips for helping your Millennial children get ready to prepare for a service academy education.</a:t>
            </a:r>
          </a:p>
          <a:p>
            <a:pPr eaLnBrk="1" hangingPunct="1"/>
            <a:endParaRPr lang="en-US" dirty="0">
              <a:latin typeface="Arial" pitchFamily="34" charset="0"/>
            </a:endParaRPr>
          </a:p>
        </p:txBody>
      </p:sp>
    </p:spTree>
    <p:extLst>
      <p:ext uri="{BB962C8B-B14F-4D97-AF65-F5344CB8AC3E}">
        <p14:creationId xmlns:p14="http://schemas.microsoft.com/office/powerpoint/2010/main" val="184601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8F351F6F-B35B-4484-B9C0-C0B7676D278E}" type="slidenum">
              <a:rPr lang="en-US" smtClean="0">
                <a:latin typeface="Arial" pitchFamily="34" charset="0"/>
              </a:rPr>
              <a:pPr/>
              <a:t>7</a:t>
            </a:fld>
            <a:endParaRPr lang="en-US">
              <a:latin typeface="Arial" pitchFamily="34" charset="0"/>
            </a:endParaRPr>
          </a:p>
        </p:txBody>
      </p:sp>
      <p:sp>
        <p:nvSpPr>
          <p:cNvPr id="48131" name="Rectangle 2"/>
          <p:cNvSpPr>
            <a:spLocks noGrp="1" noRot="1" noChangeAspect="1" noChangeArrowheads="1" noTextEdit="1"/>
          </p:cNvSpPr>
          <p:nvPr>
            <p:ph type="sldImg"/>
          </p:nvPr>
        </p:nvSpPr>
        <p:spPr>
          <a:xfrm>
            <a:off x="327025" y="700088"/>
            <a:ext cx="6207125" cy="3492500"/>
          </a:xfrm>
          <a:ln/>
        </p:spPr>
      </p:sp>
      <p:sp>
        <p:nvSpPr>
          <p:cNvPr id="48132" name="Rectangle 3"/>
          <p:cNvSpPr>
            <a:spLocks noGrp="1" noChangeArrowheads="1"/>
          </p:cNvSpPr>
          <p:nvPr>
            <p:ph type="body" idx="1"/>
          </p:nvPr>
        </p:nvSpPr>
        <p:spPr>
          <a:xfrm>
            <a:off x="914711" y="4424722"/>
            <a:ext cx="5028579" cy="2823009"/>
          </a:xfrm>
          <a:noFill/>
          <a:ln/>
        </p:spPr>
        <p:txBody>
          <a:bodyPr/>
          <a:lstStyle/>
          <a:p>
            <a:pPr eaLnBrk="1" hangingPunct="1"/>
            <a:r>
              <a:rPr lang="en-US" dirty="0">
                <a:latin typeface="Arial" pitchFamily="34" charset="0"/>
              </a:rPr>
              <a:t>You may have noticed that your children different than you.</a:t>
            </a:r>
          </a:p>
          <a:p>
            <a:pPr eaLnBrk="1" hangingPunct="1"/>
            <a:r>
              <a:rPr lang="en-US" dirty="0">
                <a:latin typeface="Arial" pitchFamily="34" charset="0"/>
              </a:rPr>
              <a:t>Some of that is just because they’re young, but every generation has its own unique characteristics</a:t>
            </a:r>
          </a:p>
          <a:p>
            <a:pPr eaLnBrk="1" hangingPunct="1"/>
            <a:r>
              <a:rPr lang="en-US" dirty="0">
                <a:latin typeface="Arial" pitchFamily="34" charset="0"/>
              </a:rPr>
              <a:t>The more we know about this next generation – how they perceive things and what’s important to them – the better we all as parents can do to launch them successfully.</a:t>
            </a:r>
          </a:p>
          <a:p>
            <a:pPr eaLnBrk="1" hangingPunct="1"/>
            <a:r>
              <a:rPr lang="en-US" dirty="0">
                <a:latin typeface="Arial" pitchFamily="34" charset="0"/>
              </a:rPr>
              <a:t>We are going to walk you through some generational differences , talk about why and how the </a:t>
            </a:r>
            <a:r>
              <a:rPr lang="en-US" dirty="0" err="1">
                <a:latin typeface="Arial" pitchFamily="34" charset="0"/>
              </a:rPr>
              <a:t>Millennials</a:t>
            </a:r>
            <a:r>
              <a:rPr lang="en-US" dirty="0">
                <a:latin typeface="Arial" pitchFamily="34" charset="0"/>
              </a:rPr>
              <a:t> (as we call them) are different and finish up with some specific tips for helping your Millennial children get ready to prepare for a service academy education.</a:t>
            </a:r>
          </a:p>
          <a:p>
            <a:pPr eaLnBrk="1" hangingPunct="1"/>
            <a:endParaRPr lang="en-US" dirty="0">
              <a:latin typeface="Arial" pitchFamily="34" charset="0"/>
            </a:endParaRPr>
          </a:p>
        </p:txBody>
      </p:sp>
    </p:spTree>
    <p:extLst>
      <p:ext uri="{BB962C8B-B14F-4D97-AF65-F5344CB8AC3E}">
        <p14:creationId xmlns:p14="http://schemas.microsoft.com/office/powerpoint/2010/main" val="33768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a:latin typeface="Arial" pitchFamily="34" charset="0"/>
              </a:rPr>
              <a:t>“Raised as parent’s friends” – One of my recent candidates volunteered that, “My parents and I put this resume together.”  I was surprised on two accounts:  1) his parents helped him, 2) he told me (didn’t think twice about his parents helping him with his resume)</a:t>
            </a:r>
          </a:p>
          <a:p>
            <a:pPr eaLnBrk="1" hangingPunct="1"/>
            <a:r>
              <a:rPr lang="en-US">
                <a:latin typeface="Arial" pitchFamily="34" charset="0"/>
              </a:rPr>
              <a:t>“Parents remind them” – I read an article in the Wall St Journal were a Millennial missed an important deadline at work.  When his manager asked him why he missed the deadline, he said, “Why didn’t you remind me?”</a:t>
            </a:r>
          </a:p>
          <a:p>
            <a:pPr eaLnBrk="1" hangingPunct="1"/>
            <a:r>
              <a:rPr lang="en-US">
                <a:latin typeface="Arial" pitchFamily="34" charset="0"/>
              </a:rPr>
              <a:t> - Remember this point as we talk about how much hand holding we should do with our candidates</a:t>
            </a:r>
          </a:p>
          <a:p>
            <a:pPr eaLnBrk="1" hangingPunct="1"/>
            <a:r>
              <a:rPr lang="en-US">
                <a:latin typeface="Arial" pitchFamily="34" charset="0"/>
              </a:rPr>
              <a:t>“Well looked after” – Not only from the entitlement perspective (earlier slide), but also just watched more closely.  How many of you heard, “Go outside and play … come back when the street lights come on?”  This never happens with kids today.  Plus, they all are connected through cell phones</a:t>
            </a:r>
          </a:p>
          <a:p>
            <a:pPr eaLnBrk="1" hangingPunct="1"/>
            <a:endParaRPr lang="en-US">
              <a:latin typeface="Arial" pitchFamily="34" charset="0"/>
            </a:endParaRPr>
          </a:p>
        </p:txBody>
      </p:sp>
      <p:sp>
        <p:nvSpPr>
          <p:cNvPr id="36868" name="Slide Number Placeholder 3"/>
          <p:cNvSpPr>
            <a:spLocks noGrp="1"/>
          </p:cNvSpPr>
          <p:nvPr>
            <p:ph type="sldNum" sz="quarter" idx="5"/>
          </p:nvPr>
        </p:nvSpPr>
        <p:spPr>
          <a:noFill/>
        </p:spPr>
        <p:txBody>
          <a:bodyPr/>
          <a:lstStyle/>
          <a:p>
            <a:fld id="{A7763E73-A8E6-4D25-AF55-5D3ECAF8193A}" type="slidenum">
              <a:rPr lang="en-US" smtClean="0">
                <a:latin typeface="Arial" pitchFamily="34" charset="0"/>
              </a:rPr>
              <a:pPr/>
              <a:t>8</a:t>
            </a:fld>
            <a:endParaRPr lang="en-US">
              <a:latin typeface="Arial" pitchFamily="34" charset="0"/>
            </a:endParaRPr>
          </a:p>
        </p:txBody>
      </p:sp>
    </p:spTree>
    <p:extLst>
      <p:ext uri="{BB962C8B-B14F-4D97-AF65-F5344CB8AC3E}">
        <p14:creationId xmlns:p14="http://schemas.microsoft.com/office/powerpoint/2010/main" val="2580393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CE80BB96-4716-4091-982B-6F2F7A1F1202}" type="slidenum">
              <a:rPr lang="en-US" smtClean="0">
                <a:latin typeface="Arial" pitchFamily="34" charset="0"/>
              </a:rPr>
              <a:pPr/>
              <a:t>17</a:t>
            </a:fld>
            <a:endParaRPr lang="en-US">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34" charset="0"/>
            </a:endParaRPr>
          </a:p>
          <a:p>
            <a:pPr eaLnBrk="1" hangingPunct="1"/>
            <a:endParaRPr lang="en-US">
              <a:latin typeface="Arial" pitchFamily="34" charset="0"/>
            </a:endParaRPr>
          </a:p>
        </p:txBody>
      </p:sp>
    </p:spTree>
    <p:extLst>
      <p:ext uri="{BB962C8B-B14F-4D97-AF65-F5344CB8AC3E}">
        <p14:creationId xmlns:p14="http://schemas.microsoft.com/office/powerpoint/2010/main" val="322489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CE80BB96-4716-4091-982B-6F2F7A1F1202}" type="slidenum">
              <a:rPr lang="en-US" smtClean="0">
                <a:latin typeface="Arial" pitchFamily="34" charset="0"/>
              </a:rPr>
              <a:pPr/>
              <a:t>18</a:t>
            </a:fld>
            <a:endParaRPr lang="en-US">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34" charset="0"/>
            </a:endParaRPr>
          </a:p>
          <a:p>
            <a:pPr eaLnBrk="1" hangingPunct="1"/>
            <a:endParaRPr lang="en-US">
              <a:latin typeface="Arial" pitchFamily="34" charset="0"/>
            </a:endParaRPr>
          </a:p>
        </p:txBody>
      </p:sp>
    </p:spTree>
    <p:extLst>
      <p:ext uri="{BB962C8B-B14F-4D97-AF65-F5344CB8AC3E}">
        <p14:creationId xmlns:p14="http://schemas.microsoft.com/office/powerpoint/2010/main" val="1022698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5E6D299-5E43-47BE-97AB-E2402E651619}" type="slidenum">
              <a:rPr lang="en-US" smtClean="0">
                <a:latin typeface="Arial" pitchFamily="34" charset="0"/>
              </a:rPr>
              <a:pPr/>
              <a:t>19</a:t>
            </a:fld>
            <a:endParaRPr lang="en-US">
              <a:latin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a:latin typeface="Arial" pitchFamily="34" charset="0"/>
              </a:rPr>
              <a:t>This slide is a build</a:t>
            </a:r>
          </a:p>
          <a:p>
            <a:pPr eaLnBrk="1" hangingPunct="1"/>
            <a:r>
              <a:rPr lang="en-US">
                <a:latin typeface="Arial" pitchFamily="34" charset="0"/>
              </a:rPr>
              <a:t>Attitudes are different … and looks are too</a:t>
            </a:r>
          </a:p>
          <a:p>
            <a:pPr eaLnBrk="1" hangingPunct="1"/>
            <a:r>
              <a:rPr lang="en-US">
                <a:latin typeface="Arial" pitchFamily="34" charset="0"/>
              </a:rPr>
              <a:t>Is the student with the short hair better than the student with the long hair?  We don’t know – you can’t judge by looks</a:t>
            </a:r>
          </a:p>
        </p:txBody>
      </p:sp>
    </p:spTree>
    <p:extLst>
      <p:ext uri="{BB962C8B-B14F-4D97-AF65-F5344CB8AC3E}">
        <p14:creationId xmlns:p14="http://schemas.microsoft.com/office/powerpoint/2010/main" val="492975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a:latin typeface="Arial" pitchFamily="34" charset="0"/>
              </a:rPr>
              <a:t>“Raised as parent’s friends” – One of my recent candidates volunteered that, “My parents and I put this resume together.”  I was surprised on two accounts:  1) his parents helped him, 2) he told me (didn’t think twice about his parents helping him with his resume)</a:t>
            </a:r>
          </a:p>
          <a:p>
            <a:pPr eaLnBrk="1" hangingPunct="1"/>
            <a:r>
              <a:rPr lang="en-US">
                <a:latin typeface="Arial" pitchFamily="34" charset="0"/>
              </a:rPr>
              <a:t>“Parents remind them” – I read an article in the Wall St Journal were a Millennial missed an important deadline at work.  When his manager asked him why he missed the deadline, he said, “Why didn’t you remind me?”</a:t>
            </a:r>
          </a:p>
          <a:p>
            <a:pPr eaLnBrk="1" hangingPunct="1"/>
            <a:r>
              <a:rPr lang="en-US">
                <a:latin typeface="Arial" pitchFamily="34" charset="0"/>
              </a:rPr>
              <a:t> - Remember this point as we talk about how much hand holding we should do with our candidates</a:t>
            </a:r>
          </a:p>
          <a:p>
            <a:pPr eaLnBrk="1" hangingPunct="1"/>
            <a:r>
              <a:rPr lang="en-US">
                <a:latin typeface="Arial" pitchFamily="34" charset="0"/>
              </a:rPr>
              <a:t>“Well looked after” – Not only from the entitlement perspective (earlier slide), but also just watched more closely.  How many of you heard, “Go outside and play … come back when the street lights come on?”  This never happens with kids today.  Plus, they all are connected through cell phones</a:t>
            </a:r>
          </a:p>
          <a:p>
            <a:pPr eaLnBrk="1" hangingPunct="1"/>
            <a:endParaRPr lang="en-US">
              <a:latin typeface="Arial" pitchFamily="34" charset="0"/>
            </a:endParaRPr>
          </a:p>
        </p:txBody>
      </p:sp>
      <p:sp>
        <p:nvSpPr>
          <p:cNvPr id="36868" name="Slide Number Placeholder 3"/>
          <p:cNvSpPr>
            <a:spLocks noGrp="1"/>
          </p:cNvSpPr>
          <p:nvPr>
            <p:ph type="sldNum" sz="quarter" idx="5"/>
          </p:nvPr>
        </p:nvSpPr>
        <p:spPr>
          <a:noFill/>
        </p:spPr>
        <p:txBody>
          <a:bodyPr/>
          <a:lstStyle/>
          <a:p>
            <a:fld id="{A7763E73-A8E6-4D25-AF55-5D3ECAF8193A}" type="slidenum">
              <a:rPr lang="en-US" smtClean="0">
                <a:latin typeface="Arial" pitchFamily="34" charset="0"/>
              </a:rPr>
              <a:pPr/>
              <a:t>21</a:t>
            </a:fld>
            <a:endParaRPr lang="en-US">
              <a:latin typeface="Arial" pitchFamily="34" charset="0"/>
            </a:endParaRPr>
          </a:p>
        </p:txBody>
      </p:sp>
    </p:spTree>
    <p:extLst>
      <p:ext uri="{BB962C8B-B14F-4D97-AF65-F5344CB8AC3E}">
        <p14:creationId xmlns:p14="http://schemas.microsoft.com/office/powerpoint/2010/main" val="3435359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80718"/>
            <a:ext cx="10363200" cy="769441"/>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5847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180459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238476" y="2209800"/>
            <a:ext cx="8039124" cy="22837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21909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02804" y="1219200"/>
            <a:ext cx="2215991" cy="325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67303" y="1219200"/>
            <a:ext cx="3668697" cy="325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9662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0"/>
            <a:ext cx="10972800" cy="762000"/>
          </a:xfrm>
        </p:spPr>
        <p:txBody>
          <a:bodyPr/>
          <a:lstStyle/>
          <a:p>
            <a:r>
              <a:rPr lang="en-US"/>
              <a:t>Click to edit Master title style</a:t>
            </a:r>
          </a:p>
        </p:txBody>
      </p:sp>
      <p:sp>
        <p:nvSpPr>
          <p:cNvPr id="3" name="Table Placeholder 2"/>
          <p:cNvSpPr>
            <a:spLocks noGrp="1"/>
          </p:cNvSpPr>
          <p:nvPr>
            <p:ph type="tbl" idx="1"/>
          </p:nvPr>
        </p:nvSpPr>
        <p:spPr>
          <a:xfrm>
            <a:off x="914400" y="2209800"/>
            <a:ext cx="10363200" cy="584775"/>
          </a:xfrm>
        </p:spPr>
        <p:txBody>
          <a:bodyPr/>
          <a:lstStyle/>
          <a:p>
            <a:endParaRPr lang="en-US" dirty="0"/>
          </a:p>
        </p:txBody>
      </p:sp>
    </p:spTree>
    <p:extLst>
      <p:ext uri="{BB962C8B-B14F-4D97-AF65-F5344CB8AC3E}">
        <p14:creationId xmlns:p14="http://schemas.microsoft.com/office/powerpoint/2010/main" val="32629363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8467" y="262979"/>
            <a:ext cx="9042400" cy="769441"/>
          </a:xfrm>
        </p:spPr>
        <p:txBody>
          <a:bodyPr/>
          <a:lstStyle/>
          <a:p>
            <a:r>
              <a:rPr lang="en-US"/>
              <a:t>Click to edit Master title style</a:t>
            </a:r>
          </a:p>
        </p:txBody>
      </p:sp>
      <p:sp>
        <p:nvSpPr>
          <p:cNvPr id="3" name="Text Placeholder 2"/>
          <p:cNvSpPr>
            <a:spLocks noGrp="1"/>
          </p:cNvSpPr>
          <p:nvPr>
            <p:ph type="body" sz="half" idx="1"/>
          </p:nvPr>
        </p:nvSpPr>
        <p:spPr>
          <a:xfrm>
            <a:off x="1066800" y="1536700"/>
            <a:ext cx="5319184" cy="2776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9185" y="1536700"/>
            <a:ext cx="5319183" cy="2776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72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7680" y="1463040"/>
            <a:ext cx="11216640" cy="4937760"/>
          </a:xfrm>
        </p:spPr>
        <p:txBody>
          <a:bodyPr/>
          <a:lstStyle>
            <a:lvl1pPr marL="285750" marR="0" indent="-285750" algn="l" defTabSz="914400" rtl="0" eaLnBrk="0" fontAlgn="base" latinLnBrk="0" hangingPunct="0">
              <a:lnSpc>
                <a:spcPct val="100000"/>
              </a:lnSpc>
              <a:spcBef>
                <a:spcPct val="20000"/>
              </a:spcBef>
              <a:spcAft>
                <a:spcPct val="0"/>
              </a:spcAft>
              <a:buClr>
                <a:srgbClr val="0C2D83"/>
              </a:buClr>
              <a:buSzPct val="80000"/>
              <a:buFont typeface="Wingdings" pitchFamily="2" charset="2"/>
              <a:buChar char="n"/>
              <a:tabLst/>
              <a:defRPr>
                <a:solidFill>
                  <a:schemeClr val="tx1"/>
                </a:solidFill>
                <a:latin typeface="Trebuchet MS" panose="020B0603020202020204" pitchFamily="34" charset="0"/>
              </a:defRPr>
            </a:lvl1pPr>
            <a:lvl2pPr marL="688975" marR="0" indent="-282575" algn="l" defTabSz="914400" rtl="0" eaLnBrk="0" fontAlgn="base" latinLnBrk="0" hangingPunct="0">
              <a:lnSpc>
                <a:spcPct val="100000"/>
              </a:lnSpc>
              <a:spcBef>
                <a:spcPct val="20000"/>
              </a:spcBef>
              <a:spcAft>
                <a:spcPct val="0"/>
              </a:spcAft>
              <a:buClr>
                <a:srgbClr val="0C2D83"/>
              </a:buClr>
              <a:buSzPct val="80000"/>
              <a:buFont typeface="Wingdings" pitchFamily="2" charset="2"/>
              <a:buChar char="n"/>
              <a:tabLst/>
              <a:defRPr>
                <a:solidFill>
                  <a:schemeClr val="tx1"/>
                </a:solidFill>
                <a:latin typeface="Trebuchet MS" panose="020B0603020202020204" pitchFamily="34" charset="0"/>
              </a:defRPr>
            </a:lvl2pPr>
            <a:lvl3pPr marL="1027113" marR="0" indent="-223838" algn="l" defTabSz="914400" rtl="0" eaLnBrk="0" fontAlgn="base" latinLnBrk="0" hangingPunct="0">
              <a:lnSpc>
                <a:spcPct val="100000"/>
              </a:lnSpc>
              <a:spcBef>
                <a:spcPct val="20000"/>
              </a:spcBef>
              <a:spcAft>
                <a:spcPct val="0"/>
              </a:spcAft>
              <a:buClr>
                <a:srgbClr val="0C2D83"/>
              </a:buClr>
              <a:buSzPct val="80000"/>
              <a:buFont typeface="Wingdings" pitchFamily="2" charset="2"/>
              <a:buChar char="n"/>
              <a:tabLst/>
              <a:defRPr>
                <a:solidFill>
                  <a:schemeClr val="tx1"/>
                </a:solidFill>
                <a:latin typeface="Trebuchet MS" panose="020B0603020202020204" pitchFamily="34" charset="0"/>
              </a:defRPr>
            </a:lvl3pPr>
            <a:lvl4pPr marL="1600200" marR="0" indent="-228600" algn="l" defTabSz="9144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solidFill>
                  <a:schemeClr val="tx1"/>
                </a:solidFill>
                <a:latin typeface="Trebuchet MS" panose="020B0603020202020204" pitchFamily="34" charset="0"/>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285750" marR="0" lvl="0" indent="-285750" algn="l" defTabSz="914400" rtl="0" eaLnBrk="0" fontAlgn="base" latinLnBrk="0" hangingPunct="0">
              <a:lnSpc>
                <a:spcPct val="100000"/>
              </a:lnSpc>
              <a:spcBef>
                <a:spcPct val="20000"/>
              </a:spcBef>
              <a:spcAft>
                <a:spcPct val="0"/>
              </a:spcAft>
              <a:buClr>
                <a:srgbClr val="0C2D83"/>
              </a:buClr>
              <a:buSzPct val="80000"/>
              <a:buFont typeface="Wingdings" pitchFamily="2" charset="2"/>
              <a:buChar char="n"/>
              <a:tabLst/>
              <a:defRPr/>
            </a:pPr>
            <a:r>
              <a:rPr kumimoji="0" lang="en-US" sz="2400" b="1" i="0" u="none" strike="noStrike" kern="0" cap="none" spc="0" normalizeH="0" baseline="0" noProof="0" dirty="0" smtClean="0">
                <a:ln>
                  <a:noFill/>
                </a:ln>
                <a:solidFill>
                  <a:srgbClr val="000000"/>
                </a:solidFill>
                <a:effectLst/>
                <a:uLnTx/>
                <a:uFillTx/>
                <a:latin typeface="+mn-lt"/>
              </a:rPr>
              <a:t>Click to edit Master text styles</a:t>
            </a:r>
          </a:p>
          <a:p>
            <a:pPr marL="688975" marR="0" lvl="1" indent="-282575" algn="l" defTabSz="914400" rtl="0" eaLnBrk="0" fontAlgn="base" latinLnBrk="0" hangingPunct="0">
              <a:lnSpc>
                <a:spcPct val="100000"/>
              </a:lnSpc>
              <a:spcBef>
                <a:spcPct val="20000"/>
              </a:spcBef>
              <a:spcAft>
                <a:spcPct val="0"/>
              </a:spcAft>
              <a:buClr>
                <a:srgbClr val="0C2D83"/>
              </a:buClr>
              <a:buSzPct val="80000"/>
              <a:buFont typeface="Wingdings" pitchFamily="2" charset="2"/>
              <a:buChar char="n"/>
              <a:tabLst/>
              <a:defRPr/>
            </a:pPr>
            <a:r>
              <a:rPr kumimoji="0" lang="en-US" sz="2000" b="1" i="0" u="none" strike="noStrike" kern="0" cap="none" spc="0" normalizeH="0" baseline="0" noProof="0" dirty="0" smtClean="0">
                <a:ln>
                  <a:noFill/>
                </a:ln>
                <a:solidFill>
                  <a:srgbClr val="000000"/>
                </a:solidFill>
                <a:effectLst/>
                <a:uLnTx/>
                <a:uFillTx/>
                <a:latin typeface="+mn-lt"/>
              </a:rPr>
              <a:t>Second level</a:t>
            </a:r>
          </a:p>
          <a:p>
            <a:pPr marL="1027113" marR="0" lvl="2" indent="-223838" algn="l" defTabSz="914400" rtl="0" eaLnBrk="0" fontAlgn="base" latinLnBrk="0" hangingPunct="0">
              <a:lnSpc>
                <a:spcPct val="100000"/>
              </a:lnSpc>
              <a:spcBef>
                <a:spcPct val="20000"/>
              </a:spcBef>
              <a:spcAft>
                <a:spcPct val="0"/>
              </a:spcAft>
              <a:buClr>
                <a:srgbClr val="0C2D83"/>
              </a:buClr>
              <a:buSzPct val="80000"/>
              <a:buFont typeface="Wingdings" pitchFamily="2" charset="2"/>
              <a:buChar char="n"/>
              <a:tabLst/>
              <a:defRPr/>
            </a:pPr>
            <a:r>
              <a:rPr kumimoji="0" lang="en-US" sz="1800" b="1" i="0" u="none" strike="noStrike" kern="0" cap="none" spc="0" normalizeH="0" baseline="0" noProof="0" dirty="0" smtClean="0">
                <a:ln>
                  <a:noFill/>
                </a:ln>
                <a:solidFill>
                  <a:srgbClr val="000000"/>
                </a:solidFill>
                <a:effectLst/>
                <a:uLnTx/>
                <a:uFillTx/>
                <a:latin typeface="+mn-lt"/>
              </a:rPr>
              <a:t>Third level</a:t>
            </a:r>
          </a:p>
          <a:p>
            <a:pPr marL="1600200" marR="0" lvl="3" indent="-228600" algn="l" defTabSz="914400" rtl="0" eaLnBrk="0" fontAlgn="base" latinLnBrk="0" hangingPunct="0">
              <a:lnSpc>
                <a:spcPct val="100000"/>
              </a:lnSpc>
              <a:spcBef>
                <a:spcPct val="20000"/>
              </a:spcBef>
              <a:spcAft>
                <a:spcPct val="0"/>
              </a:spcAft>
              <a:buClr>
                <a:srgbClr val="003399"/>
              </a:buClr>
              <a:buSzPct val="80000"/>
              <a:buFont typeface="Wingdings" pitchFamily="2" charset="2"/>
              <a:buChar char="n"/>
              <a:tabLst/>
              <a:defRPr/>
            </a:pPr>
            <a:r>
              <a:rPr kumimoji="0" lang="en-US" sz="1600" b="1" i="0" u="none" strike="noStrike" kern="0" cap="none" spc="0" normalizeH="0" baseline="0" noProof="0" dirty="0" smtClean="0">
                <a:ln>
                  <a:noFill/>
                </a:ln>
                <a:solidFill>
                  <a:srgbClr val="000000"/>
                </a:solidFill>
                <a:effectLst/>
                <a:uLnTx/>
                <a:uFillTx/>
                <a:latin typeface="+mn-lt"/>
              </a:rPr>
              <a:t>Fourth level</a:t>
            </a:r>
          </a:p>
        </p:txBody>
      </p:sp>
      <p:sp>
        <p:nvSpPr>
          <p:cNvPr id="10" name="Rectangle 3"/>
          <p:cNvSpPr>
            <a:spLocks noGrp="1" noChangeArrowheads="1"/>
          </p:cNvSpPr>
          <p:nvPr>
            <p:ph type="title"/>
          </p:nvPr>
        </p:nvSpPr>
        <p:spPr bwMode="auto">
          <a:xfrm>
            <a:off x="2438400" y="182880"/>
            <a:ext cx="9387840" cy="10972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a:latin typeface="Trebuchet MS" panose="020B0603020202020204" pitchFamily="34" charset="0"/>
              </a:defRPr>
            </a:lvl1pPr>
          </a:lstStyle>
          <a:p>
            <a:pPr lvl="0"/>
            <a:r>
              <a:rPr lang="en-US" dirty="0" smtClean="0"/>
              <a:t>Click to edit Master title style</a:t>
            </a:r>
          </a:p>
        </p:txBody>
      </p:sp>
      <p:sp>
        <p:nvSpPr>
          <p:cNvPr id="4" name="Slide Number Placeholder 21"/>
          <p:cNvSpPr>
            <a:spLocks noGrp="1"/>
          </p:cNvSpPr>
          <p:nvPr>
            <p:ph type="sldNum" sz="quarter" idx="12"/>
          </p:nvPr>
        </p:nvSpPr>
        <p:spPr>
          <a:xfrm>
            <a:off x="11401778" y="6521450"/>
            <a:ext cx="790223" cy="336550"/>
          </a:xfrm>
          <a:prstGeom prst="rect">
            <a:avLst/>
          </a:prstGeom>
        </p:spPr>
        <p:txBody>
          <a:bodyPr/>
          <a:lstStyle>
            <a:lvl1pPr algn="ctr">
              <a:defRPr/>
            </a:lvl1pPr>
          </a:lstStyle>
          <a:p>
            <a:pPr>
              <a:defRPr/>
            </a:pPr>
            <a:fld id="{D7580031-58D8-4E1D-BF97-18519902E6F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9075824"/>
      </p:ext>
    </p:extLst>
  </p:cSld>
  <p:clrMapOvr>
    <a:masterClrMapping/>
  </p:clrMapOvr>
  <p:transition spd="med"/>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8467" y="76200"/>
            <a:ext cx="90424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1066800" y="1536700"/>
            <a:ext cx="5319184"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89185" y="1536700"/>
            <a:ext cx="5319183"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52515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08326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556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398027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7364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8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06790"/>
            <a:ext cx="103632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41379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09800"/>
            <a:ext cx="5080000"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09800"/>
            <a:ext cx="5080000"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1052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61417"/>
            <a:ext cx="10972800" cy="76944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13210"/>
            <a:ext cx="5386917"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7543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13210"/>
            <a:ext cx="5389033"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7543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21246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385172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4187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34990"/>
            <a:ext cx="4011084" cy="40011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2837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62305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67228"/>
            <a:ext cx="7315200" cy="40011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213252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3399"/>
            </a:gs>
            <a:gs pos="100000">
              <a:srgbClr val="333399">
                <a:gamma/>
                <a:tint val="69804"/>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219200"/>
            <a:ext cx="10972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auto">
          <a:xfrm>
            <a:off x="914400" y="2209800"/>
            <a:ext cx="10363200" cy="22837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Line 9"/>
          <p:cNvSpPr>
            <a:spLocks noChangeShapeType="1"/>
          </p:cNvSpPr>
          <p:nvPr userDrawn="1"/>
        </p:nvSpPr>
        <p:spPr bwMode="auto">
          <a:xfrm>
            <a:off x="1625600" y="762000"/>
            <a:ext cx="9652000" cy="0"/>
          </a:xfrm>
          <a:prstGeom prst="line">
            <a:avLst/>
          </a:prstGeom>
          <a:noFill/>
          <a:ln w="19050">
            <a:solidFill>
              <a:schemeClr val="tx1"/>
            </a:solidFill>
            <a:round/>
            <a:headEnd/>
            <a:tailEnd type="triangle" w="lg" len="med"/>
          </a:ln>
          <a:effectLst/>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034" name="Text Box 10"/>
          <p:cNvSpPr txBox="1">
            <a:spLocks noChangeArrowheads="1"/>
          </p:cNvSpPr>
          <p:nvPr userDrawn="1"/>
        </p:nvSpPr>
        <p:spPr bwMode="auto">
          <a:xfrm>
            <a:off x="3251200" y="304801"/>
            <a:ext cx="5987665"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1800" dirty="0">
                <a:solidFill>
                  <a:srgbClr val="B2B2B2"/>
                </a:solidFill>
                <a:effectLst>
                  <a:outerShdw blurRad="38100" dist="38100" dir="2700000" algn="tl">
                    <a:srgbClr val="000000"/>
                  </a:outerShdw>
                </a:effectLst>
                <a:latin typeface="Times New Roman" pitchFamily="18" charset="0"/>
              </a:rPr>
              <a:t>Association of Graduates  -  United States Air Force Academy</a:t>
            </a:r>
            <a:r>
              <a:rPr lang="en-US" sz="1800" dirty="0">
                <a:solidFill>
                  <a:srgbClr val="808080"/>
                </a:solidFill>
                <a:effectLst>
                  <a:outerShdw blurRad="38100" dist="38100" dir="2700000" algn="tl">
                    <a:srgbClr val="000000"/>
                  </a:outerShdw>
                </a:effectLst>
                <a:latin typeface="Times New Roman" pitchFamily="18" charset="0"/>
              </a:rPr>
              <a:t> </a:t>
            </a:r>
          </a:p>
        </p:txBody>
      </p:sp>
      <p:pic>
        <p:nvPicPr>
          <p:cNvPr id="1037" name="Picture 13" descr="AOG Logo 2 - inverse"/>
          <p:cNvPicPr>
            <a:picLocks noChangeAspect="1" noChangeArrowheads="1"/>
          </p:cNvPicPr>
          <p:nvPr userDrawn="1"/>
        </p:nvPicPr>
        <p:blipFill>
          <a:blip r:embed="rId15" cstate="print"/>
          <a:srcRect/>
          <a:stretch>
            <a:fillRect/>
          </a:stretch>
        </p:blipFill>
        <p:spPr bwMode="auto">
          <a:xfrm>
            <a:off x="406400" y="176213"/>
            <a:ext cx="1828800" cy="793750"/>
          </a:xfrm>
          <a:prstGeom prst="rect">
            <a:avLst/>
          </a:prstGeom>
          <a:noFill/>
        </p:spPr>
      </p:pic>
    </p:spTree>
    <p:extLst>
      <p:ext uri="{BB962C8B-B14F-4D97-AF65-F5344CB8AC3E}">
        <p14:creationId xmlns:p14="http://schemas.microsoft.com/office/powerpoint/2010/main" val="230761058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17" r:id="rId13"/>
  </p:sldLayoutIdLst>
  <p:transition/>
  <p:hf sldNum="0" hdr="0" ftr="0" dt="0"/>
  <p:txStyles>
    <p:titleStyle>
      <a:lvl1pPr algn="ctr" rtl="0" fontAlgn="base">
        <a:spcBef>
          <a:spcPct val="0"/>
        </a:spcBef>
        <a:spcAft>
          <a:spcPct val="0"/>
        </a:spcAft>
        <a:defRPr sz="4400" b="1">
          <a:solidFill>
            <a:srgbClr val="DDDDDD"/>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DDDDDD"/>
          </a:solidFill>
          <a:effectLst>
            <a:outerShdw blurRad="38100" dist="38100" dir="2700000" algn="tl">
              <a:srgbClr val="000000"/>
            </a:outerShdw>
          </a:effectLst>
          <a:latin typeface="Book Antiqua" pitchFamily="18" charset="0"/>
        </a:defRPr>
      </a:lvl2pPr>
      <a:lvl3pPr algn="ctr" rtl="0" fontAlgn="base">
        <a:spcBef>
          <a:spcPct val="0"/>
        </a:spcBef>
        <a:spcAft>
          <a:spcPct val="0"/>
        </a:spcAft>
        <a:defRPr sz="4400" b="1">
          <a:solidFill>
            <a:srgbClr val="DDDDDD"/>
          </a:solidFill>
          <a:effectLst>
            <a:outerShdw blurRad="38100" dist="38100" dir="2700000" algn="tl">
              <a:srgbClr val="000000"/>
            </a:outerShdw>
          </a:effectLst>
          <a:latin typeface="Book Antiqua" pitchFamily="18" charset="0"/>
        </a:defRPr>
      </a:lvl3pPr>
      <a:lvl4pPr algn="ctr" rtl="0" fontAlgn="base">
        <a:spcBef>
          <a:spcPct val="0"/>
        </a:spcBef>
        <a:spcAft>
          <a:spcPct val="0"/>
        </a:spcAft>
        <a:defRPr sz="4400" b="1">
          <a:solidFill>
            <a:srgbClr val="DDDDDD"/>
          </a:solidFill>
          <a:effectLst>
            <a:outerShdw blurRad="38100" dist="38100" dir="2700000" algn="tl">
              <a:srgbClr val="000000"/>
            </a:outerShdw>
          </a:effectLst>
          <a:latin typeface="Book Antiqua" pitchFamily="18" charset="0"/>
        </a:defRPr>
      </a:lvl4pPr>
      <a:lvl5pPr algn="ctr" rtl="0" fontAlgn="base">
        <a:spcBef>
          <a:spcPct val="0"/>
        </a:spcBef>
        <a:spcAft>
          <a:spcPct val="0"/>
        </a:spcAft>
        <a:defRPr sz="4400" b="1">
          <a:solidFill>
            <a:srgbClr val="DDDDDD"/>
          </a:solidFill>
          <a:effectLst>
            <a:outerShdw blurRad="38100" dist="38100" dir="2700000" algn="tl">
              <a:srgbClr val="000000"/>
            </a:outerShdw>
          </a:effectLst>
          <a:latin typeface="Book Antiqua" pitchFamily="18" charset="0"/>
        </a:defRPr>
      </a:lvl5pPr>
      <a:lvl6pPr marL="457200" algn="ctr" rtl="0" fontAlgn="base">
        <a:spcBef>
          <a:spcPct val="0"/>
        </a:spcBef>
        <a:spcAft>
          <a:spcPct val="0"/>
        </a:spcAft>
        <a:defRPr sz="4400" b="1">
          <a:solidFill>
            <a:srgbClr val="DDDDDD"/>
          </a:solidFill>
          <a:effectLst>
            <a:outerShdw blurRad="38100" dist="38100" dir="2700000" algn="tl">
              <a:srgbClr val="000000"/>
            </a:outerShdw>
          </a:effectLst>
          <a:latin typeface="Book Antiqua" pitchFamily="18" charset="0"/>
        </a:defRPr>
      </a:lvl6pPr>
      <a:lvl7pPr marL="914400" algn="ctr" rtl="0" fontAlgn="base">
        <a:spcBef>
          <a:spcPct val="0"/>
        </a:spcBef>
        <a:spcAft>
          <a:spcPct val="0"/>
        </a:spcAft>
        <a:defRPr sz="4400" b="1">
          <a:solidFill>
            <a:srgbClr val="DDDDDD"/>
          </a:solidFill>
          <a:effectLst>
            <a:outerShdw blurRad="38100" dist="38100" dir="2700000" algn="tl">
              <a:srgbClr val="000000"/>
            </a:outerShdw>
          </a:effectLst>
          <a:latin typeface="Book Antiqua" pitchFamily="18" charset="0"/>
        </a:defRPr>
      </a:lvl7pPr>
      <a:lvl8pPr marL="1371600" algn="ctr" rtl="0" fontAlgn="base">
        <a:spcBef>
          <a:spcPct val="0"/>
        </a:spcBef>
        <a:spcAft>
          <a:spcPct val="0"/>
        </a:spcAft>
        <a:defRPr sz="4400" b="1">
          <a:solidFill>
            <a:srgbClr val="DDDDDD"/>
          </a:solidFill>
          <a:effectLst>
            <a:outerShdw blurRad="38100" dist="38100" dir="2700000" algn="tl">
              <a:srgbClr val="000000"/>
            </a:outerShdw>
          </a:effectLst>
          <a:latin typeface="Book Antiqua" pitchFamily="18" charset="0"/>
        </a:defRPr>
      </a:lvl8pPr>
      <a:lvl9pPr marL="1828800" algn="ctr" rtl="0" fontAlgn="base">
        <a:spcBef>
          <a:spcPct val="0"/>
        </a:spcBef>
        <a:spcAft>
          <a:spcPct val="0"/>
        </a:spcAft>
        <a:defRPr sz="4400" b="1">
          <a:solidFill>
            <a:srgbClr val="DDDDDD"/>
          </a:solidFill>
          <a:effectLst>
            <a:outerShdw blurRad="38100" dist="38100" dir="2700000" algn="tl">
              <a:srgbClr val="000000"/>
            </a:outerShdw>
          </a:effectLst>
          <a:latin typeface="Book Antiqua" pitchFamily="18" charset="0"/>
        </a:defRPr>
      </a:lvl9pPr>
    </p:titleStyle>
    <p:bodyStyle>
      <a:lvl1pPr marL="342900" indent="-342900" algn="l" rtl="0" fontAlgn="base">
        <a:spcBef>
          <a:spcPct val="20000"/>
        </a:spcBef>
        <a:spcAft>
          <a:spcPct val="0"/>
        </a:spcAft>
        <a:buChar char="•"/>
        <a:defRPr sz="3200" b="1">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87680" y="1463040"/>
            <a:ext cx="11216640" cy="4937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27" name="Rectangle 3"/>
          <p:cNvSpPr>
            <a:spLocks noGrp="1" noChangeArrowheads="1"/>
          </p:cNvSpPr>
          <p:nvPr>
            <p:ph type="title"/>
          </p:nvPr>
        </p:nvSpPr>
        <p:spPr bwMode="auto">
          <a:xfrm>
            <a:off x="2438400" y="182880"/>
            <a:ext cx="9387840" cy="10972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8121348" name="Line 4"/>
          <p:cNvSpPr>
            <a:spLocks noChangeShapeType="1"/>
          </p:cNvSpPr>
          <p:nvPr/>
        </p:nvSpPr>
        <p:spPr bwMode="auto">
          <a:xfrm>
            <a:off x="510117" y="645160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400" dirty="0">
              <a:solidFill>
                <a:srgbClr val="000000"/>
              </a:solidFill>
              <a:cs typeface="Arial" pitchFamily="34" charset="0"/>
            </a:endParaRPr>
          </a:p>
        </p:txBody>
      </p:sp>
      <p:sp>
        <p:nvSpPr>
          <p:cNvPr id="8121349" name="Line 5"/>
          <p:cNvSpPr>
            <a:spLocks noChangeShapeType="1"/>
          </p:cNvSpPr>
          <p:nvPr/>
        </p:nvSpPr>
        <p:spPr bwMode="auto">
          <a:xfrm>
            <a:off x="512233" y="1416050"/>
            <a:ext cx="11176000" cy="0"/>
          </a:xfrm>
          <a:prstGeom prst="line">
            <a:avLst/>
          </a:prstGeom>
          <a:noFill/>
          <a:ln w="57150">
            <a:solidFill>
              <a:srgbClr val="0C2D83"/>
            </a:solidFill>
            <a:round/>
            <a:headEnd/>
            <a:tailEnd/>
          </a:ln>
          <a:effectLst/>
        </p:spPr>
        <p:txBody>
          <a:bodyPr wrap="none" anchor="ctr"/>
          <a:lstStyle/>
          <a:p>
            <a:pPr algn="ctr" eaLnBrk="0" fontAlgn="base" hangingPunct="0">
              <a:spcBef>
                <a:spcPct val="0"/>
              </a:spcBef>
              <a:spcAft>
                <a:spcPct val="0"/>
              </a:spcAft>
              <a:defRPr/>
            </a:pPr>
            <a:endParaRPr lang="en-US" sz="1400" dirty="0">
              <a:solidFill>
                <a:srgbClr val="000000"/>
              </a:solidFill>
              <a:cs typeface="Arial" pitchFamily="34" charset="0"/>
            </a:endParaRPr>
          </a:p>
        </p:txBody>
      </p:sp>
      <p:sp>
        <p:nvSpPr>
          <p:cNvPr id="8121351" name="Text Box 7"/>
          <p:cNvSpPr txBox="1">
            <a:spLocks noChangeArrowheads="1"/>
          </p:cNvSpPr>
          <p:nvPr/>
        </p:nvSpPr>
        <p:spPr bwMode="auto">
          <a:xfrm>
            <a:off x="1729317" y="6521456"/>
            <a:ext cx="8737600" cy="307777"/>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1400" b="1" i="1" dirty="0">
                <a:solidFill>
                  <a:srgbClr val="FFFFFF">
                    <a:lumMod val="65000"/>
                  </a:srgbClr>
                </a:solidFill>
                <a:latin typeface="Trebuchet MS" panose="020B0603020202020204" pitchFamily="34" charset="0"/>
                <a:cs typeface="Arial" pitchFamily="34" charset="0"/>
              </a:rPr>
              <a:t>I n t e g r i t y  -  S e r v i c e  -  E x c e l l e n c e</a:t>
            </a:r>
          </a:p>
        </p:txBody>
      </p:sp>
      <p:sp>
        <p:nvSpPr>
          <p:cNvPr id="8" name="Slide Number Placeholder 21"/>
          <p:cNvSpPr>
            <a:spLocks noGrp="1"/>
          </p:cNvSpPr>
          <p:nvPr>
            <p:ph type="sldNum" sz="quarter" idx="4"/>
          </p:nvPr>
        </p:nvSpPr>
        <p:spPr>
          <a:xfrm>
            <a:off x="11401778" y="6521450"/>
            <a:ext cx="790223" cy="336550"/>
          </a:xfrm>
          <a:prstGeom prst="rect">
            <a:avLst/>
          </a:prstGeom>
        </p:spPr>
        <p:txBody>
          <a:bodyPr/>
          <a:lstStyle>
            <a:lvl1pPr algn="ctr">
              <a:defRPr/>
            </a:lvl1pPr>
          </a:lstStyle>
          <a:p>
            <a:pPr fontAlgn="base">
              <a:spcBef>
                <a:spcPct val="0"/>
              </a:spcBef>
              <a:spcAft>
                <a:spcPct val="0"/>
              </a:spcAft>
              <a:defRPr/>
            </a:pPr>
            <a:fld id="{D7580031-58D8-4E1D-BF97-18519902E6F9}" type="slidenum">
              <a:rPr lang="en-US" sz="1400" smtClean="0">
                <a:solidFill>
                  <a:srgbClr val="000000"/>
                </a:solidFill>
                <a:cs typeface="Arial" pitchFamily="34" charset="0"/>
              </a:rPr>
              <a:pPr fontAlgn="base">
                <a:spcBef>
                  <a:spcPct val="0"/>
                </a:spcBef>
                <a:spcAft>
                  <a:spcPct val="0"/>
                </a:spcAft>
                <a:defRPr/>
              </a:pPr>
              <a:t>‹#›</a:t>
            </a:fld>
            <a:endParaRPr lang="en-US" sz="1400" dirty="0">
              <a:solidFill>
                <a:srgbClr val="000000"/>
              </a:solidFill>
              <a:cs typeface="Arial" pitchFamily="34" charset="0"/>
            </a:endParaRPr>
          </a:p>
        </p:txBody>
      </p:sp>
      <p:pic>
        <p:nvPicPr>
          <p:cNvPr id="2050" name="Picture 2" descr="C:\Users\Ashley.Murphy\Desktop\USAFA%20Logo%20v%203%20line%20CMYK.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16800" y="76201"/>
            <a:ext cx="1420041" cy="121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020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ransition spd="med"/>
  <p:timing>
    <p:tnLst>
      <p:par>
        <p:cTn id="1" dur="indefinite" restart="never" nodeType="tmRoot"/>
      </p:par>
    </p:tnLst>
  </p:timing>
  <p:txStyles>
    <p:titleStyle>
      <a:lvl1pPr algn="r" rtl="0" eaLnBrk="0" fontAlgn="base" hangingPunct="0">
        <a:spcBef>
          <a:spcPct val="0"/>
        </a:spcBef>
        <a:spcAft>
          <a:spcPct val="0"/>
        </a:spcAft>
        <a:defRPr sz="3600" b="1">
          <a:solidFill>
            <a:srgbClr val="0C2D83"/>
          </a:solidFill>
          <a:latin typeface="Trebuchet MS" panose="020B0603020202020204" pitchFamily="34" charset="0"/>
          <a:ea typeface="+mj-ea"/>
          <a:cs typeface="+mj-cs"/>
        </a:defRPr>
      </a:lvl1pPr>
      <a:lvl2pPr algn="r" rtl="0" eaLnBrk="0" fontAlgn="base" hangingPunct="0">
        <a:spcBef>
          <a:spcPct val="0"/>
        </a:spcBef>
        <a:spcAft>
          <a:spcPct val="0"/>
        </a:spcAft>
        <a:defRPr sz="3600" b="1">
          <a:solidFill>
            <a:srgbClr val="0C2D83"/>
          </a:solidFill>
          <a:latin typeface="Arial" charset="0"/>
        </a:defRPr>
      </a:lvl2pPr>
      <a:lvl3pPr algn="r" rtl="0" eaLnBrk="0" fontAlgn="base" hangingPunct="0">
        <a:spcBef>
          <a:spcPct val="0"/>
        </a:spcBef>
        <a:spcAft>
          <a:spcPct val="0"/>
        </a:spcAft>
        <a:defRPr sz="3600" b="1">
          <a:solidFill>
            <a:srgbClr val="0C2D83"/>
          </a:solidFill>
          <a:latin typeface="Arial" charset="0"/>
        </a:defRPr>
      </a:lvl3pPr>
      <a:lvl4pPr algn="r" rtl="0" eaLnBrk="0" fontAlgn="base" hangingPunct="0">
        <a:spcBef>
          <a:spcPct val="0"/>
        </a:spcBef>
        <a:spcAft>
          <a:spcPct val="0"/>
        </a:spcAft>
        <a:defRPr sz="3600" b="1">
          <a:solidFill>
            <a:srgbClr val="0C2D83"/>
          </a:solidFill>
          <a:latin typeface="Arial" charset="0"/>
        </a:defRPr>
      </a:lvl4pPr>
      <a:lvl5pPr algn="r" rtl="0" eaLnBrk="0" fontAlgn="base" hangingPunct="0">
        <a:spcBef>
          <a:spcPct val="0"/>
        </a:spcBef>
        <a:spcAft>
          <a:spcPct val="0"/>
        </a:spcAft>
        <a:defRPr sz="3600" b="1">
          <a:solidFill>
            <a:srgbClr val="0C2D83"/>
          </a:solidFill>
          <a:latin typeface="Arial" charset="0"/>
        </a:defRPr>
      </a:lvl5pPr>
      <a:lvl6pPr marL="457200" algn="r" rtl="0" fontAlgn="base">
        <a:spcBef>
          <a:spcPct val="0"/>
        </a:spcBef>
        <a:spcAft>
          <a:spcPct val="0"/>
        </a:spcAft>
        <a:defRPr sz="3600" b="1">
          <a:solidFill>
            <a:srgbClr val="0C2D83"/>
          </a:solidFill>
          <a:latin typeface="Arial" charset="0"/>
        </a:defRPr>
      </a:lvl6pPr>
      <a:lvl7pPr marL="914400" algn="r" rtl="0" fontAlgn="base">
        <a:spcBef>
          <a:spcPct val="0"/>
        </a:spcBef>
        <a:spcAft>
          <a:spcPct val="0"/>
        </a:spcAft>
        <a:defRPr sz="3600" b="1">
          <a:solidFill>
            <a:srgbClr val="0C2D83"/>
          </a:solidFill>
          <a:latin typeface="Arial" charset="0"/>
        </a:defRPr>
      </a:lvl7pPr>
      <a:lvl8pPr marL="1371600" algn="r" rtl="0" fontAlgn="base">
        <a:spcBef>
          <a:spcPct val="0"/>
        </a:spcBef>
        <a:spcAft>
          <a:spcPct val="0"/>
        </a:spcAft>
        <a:defRPr sz="3600" b="1">
          <a:solidFill>
            <a:srgbClr val="0C2D83"/>
          </a:solidFill>
          <a:latin typeface="Arial" charset="0"/>
        </a:defRPr>
      </a:lvl8pPr>
      <a:lvl9pPr marL="1828800" algn="r" rtl="0" fontAlgn="base">
        <a:spcBef>
          <a:spcPct val="0"/>
        </a:spcBef>
        <a:spcAft>
          <a:spcPct val="0"/>
        </a:spcAft>
        <a:defRPr sz="3600" b="1">
          <a:solidFill>
            <a:srgbClr val="0C2D83"/>
          </a:solidFill>
          <a:latin typeface="Arial" charset="0"/>
        </a:defRPr>
      </a:lvl9pPr>
    </p:titleStyle>
    <p:bodyStyle>
      <a:lvl1pPr marL="285750" indent="-285750" algn="l" rtl="0" eaLnBrk="0" fontAlgn="base" hangingPunct="0">
        <a:spcBef>
          <a:spcPct val="20000"/>
        </a:spcBef>
        <a:spcAft>
          <a:spcPct val="0"/>
        </a:spcAft>
        <a:buClr>
          <a:srgbClr val="0C2D83"/>
        </a:buClr>
        <a:buSzPct val="80000"/>
        <a:buFont typeface="Wingdings" pitchFamily="2" charset="2"/>
        <a:buChar char="n"/>
        <a:defRPr sz="2400" b="1">
          <a:solidFill>
            <a:schemeClr val="tx1"/>
          </a:solidFill>
          <a:latin typeface="Trebuchet MS" panose="020B0603020202020204" pitchFamily="34" charset="0"/>
          <a:ea typeface="+mn-ea"/>
          <a:cs typeface="+mn-cs"/>
        </a:defRPr>
      </a:lvl1pPr>
      <a:lvl2pPr marL="688975" indent="-282575" algn="l" rtl="0" eaLnBrk="0" fontAlgn="base" hangingPunct="0">
        <a:spcBef>
          <a:spcPct val="20000"/>
        </a:spcBef>
        <a:spcAft>
          <a:spcPct val="0"/>
        </a:spcAft>
        <a:buClr>
          <a:srgbClr val="0C2D83"/>
        </a:buClr>
        <a:buSzPct val="80000"/>
        <a:buFont typeface="Wingdings" pitchFamily="2" charset="2"/>
        <a:buChar char="n"/>
        <a:defRPr sz="2000" b="1">
          <a:solidFill>
            <a:schemeClr val="tx1"/>
          </a:solidFill>
          <a:latin typeface="Trebuchet MS" panose="020B0603020202020204" pitchFamily="34" charset="0"/>
        </a:defRPr>
      </a:lvl2pPr>
      <a:lvl3pPr marL="1027113" indent="-223838" algn="l" rtl="0" eaLnBrk="0" fontAlgn="base" hangingPunct="0">
        <a:spcBef>
          <a:spcPct val="20000"/>
        </a:spcBef>
        <a:spcAft>
          <a:spcPct val="0"/>
        </a:spcAft>
        <a:buClr>
          <a:srgbClr val="0C2D83"/>
        </a:buClr>
        <a:buSzPct val="80000"/>
        <a:buFont typeface="Wingdings" pitchFamily="2" charset="2"/>
        <a:buChar char="n"/>
        <a:defRPr sz="1800" b="1">
          <a:solidFill>
            <a:schemeClr val="tx1"/>
          </a:solidFill>
          <a:latin typeface="Trebuchet MS" panose="020B0603020202020204" pitchFamily="34" charset="0"/>
        </a:defRPr>
      </a:lvl3pPr>
      <a:lvl4pPr marL="1600200" indent="-228600" algn="l" rtl="0" eaLnBrk="0" fontAlgn="base" hangingPunct="0">
        <a:spcBef>
          <a:spcPct val="20000"/>
        </a:spcBef>
        <a:spcAft>
          <a:spcPct val="0"/>
        </a:spcAft>
        <a:buClr>
          <a:srgbClr val="003399"/>
        </a:buClr>
        <a:buSzPct val="80000"/>
        <a:buFont typeface="Wingdings" pitchFamily="2" charset="2"/>
        <a:buChar char="n"/>
        <a:defRPr sz="1600" b="1">
          <a:solidFill>
            <a:schemeClr val="tx1"/>
          </a:solidFill>
          <a:latin typeface="Trebuchet MS" panose="020B0603020202020204" pitchFamily="34" charset="0"/>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justjared.buzznet.com/2008/03/29/zac-efron-gangster/" TargetMode="External"/><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184751" y="1344050"/>
            <a:ext cx="5567427" cy="1200329"/>
          </a:xfrm>
        </p:spPr>
        <p:txBody>
          <a:bodyPr/>
          <a:lstStyle/>
          <a:p>
            <a:r>
              <a:rPr lang="en-US" sz="1200" i="1" dirty="0">
                <a:solidFill>
                  <a:schemeClr val="bg1">
                    <a:lumMod val="95000"/>
                  </a:schemeClr>
                </a:solidFill>
              </a:rPr>
              <a:t>USAF 1969-1973</a:t>
            </a:r>
            <a:br>
              <a:rPr lang="en-US" sz="1200" i="1" dirty="0">
                <a:solidFill>
                  <a:schemeClr val="bg1">
                    <a:lumMod val="95000"/>
                  </a:schemeClr>
                </a:solidFill>
              </a:rPr>
            </a:br>
            <a:r>
              <a:rPr lang="en-US" sz="1200" i="1" dirty="0">
                <a:solidFill>
                  <a:schemeClr val="bg1">
                    <a:lumMod val="95000"/>
                  </a:schemeClr>
                </a:solidFill>
              </a:rPr>
              <a:t>Former Marriage &amp; Family Therapist</a:t>
            </a:r>
            <a:r>
              <a:rPr lang="en-US" sz="1600" i="1" dirty="0">
                <a:solidFill>
                  <a:schemeClr val="bg1">
                    <a:lumMod val="95000"/>
                  </a:schemeClr>
                </a:solidFill>
              </a:rPr>
              <a:t/>
            </a:r>
            <a:br>
              <a:rPr lang="en-US" sz="1600" i="1" dirty="0">
                <a:solidFill>
                  <a:schemeClr val="bg1">
                    <a:lumMod val="95000"/>
                  </a:schemeClr>
                </a:solidFill>
              </a:rPr>
            </a:br>
            <a:r>
              <a:rPr lang="en-US" sz="1200" i="1" dirty="0">
                <a:solidFill>
                  <a:schemeClr val="bg1">
                    <a:lumMod val="95000"/>
                  </a:schemeClr>
                </a:solidFill>
              </a:rPr>
              <a:t>USAFA Parents Assn of LA, Past President</a:t>
            </a:r>
            <a:br>
              <a:rPr lang="en-US" sz="1200" i="1" dirty="0">
                <a:solidFill>
                  <a:schemeClr val="bg1">
                    <a:lumMod val="95000"/>
                  </a:schemeClr>
                </a:solidFill>
              </a:rPr>
            </a:br>
            <a:r>
              <a:rPr lang="en-US" sz="1200" i="1" dirty="0">
                <a:solidFill>
                  <a:schemeClr val="bg1">
                    <a:lumMod val="95000"/>
                  </a:schemeClr>
                </a:solidFill>
              </a:rPr>
              <a:t>2009 Retired/Civilian ALO of the Nation</a:t>
            </a:r>
            <a:r>
              <a:rPr lang="en-US" sz="1600" i="1" dirty="0">
                <a:solidFill>
                  <a:schemeClr val="bg1">
                    <a:lumMod val="95000"/>
                  </a:schemeClr>
                </a:solidFill>
              </a:rPr>
              <a:t/>
            </a:r>
            <a:br>
              <a:rPr lang="en-US" sz="1600" i="1" dirty="0">
                <a:solidFill>
                  <a:schemeClr val="bg1">
                    <a:lumMod val="95000"/>
                  </a:schemeClr>
                </a:solidFill>
              </a:rPr>
            </a:br>
            <a:r>
              <a:rPr lang="en-US" sz="1200" i="1" dirty="0">
                <a:solidFill>
                  <a:schemeClr val="bg1">
                    <a:lumMod val="95000"/>
                  </a:schemeClr>
                </a:solidFill>
              </a:rPr>
              <a:t>Admissions Officer, USAFA</a:t>
            </a:r>
            <a:br>
              <a:rPr lang="en-US" sz="1200" i="1" dirty="0">
                <a:solidFill>
                  <a:schemeClr val="bg1">
                    <a:lumMod val="95000"/>
                  </a:schemeClr>
                </a:solidFill>
              </a:rPr>
            </a:br>
            <a:endParaRPr lang="en-US" sz="1200" i="1" dirty="0">
              <a:solidFill>
                <a:schemeClr val="bg1">
                  <a:lumMod val="95000"/>
                </a:schemeClr>
              </a:solidFill>
            </a:endParaRPr>
          </a:p>
        </p:txBody>
      </p:sp>
      <p:sp>
        <p:nvSpPr>
          <p:cNvPr id="103427" name="Rectangle 3"/>
          <p:cNvSpPr>
            <a:spLocks noGrp="1" noChangeArrowheads="1"/>
          </p:cNvSpPr>
          <p:nvPr>
            <p:ph type="subTitle" idx="1"/>
          </p:nvPr>
        </p:nvSpPr>
        <p:spPr>
          <a:xfrm>
            <a:off x="799070" y="5182808"/>
            <a:ext cx="4830618" cy="1077218"/>
          </a:xfrm>
        </p:spPr>
        <p:txBody>
          <a:bodyPr/>
          <a:lstStyle/>
          <a:p>
            <a:pPr>
              <a:lnSpc>
                <a:spcPct val="80000"/>
              </a:lnSpc>
              <a:buNone/>
            </a:pPr>
            <a:r>
              <a:rPr lang="en-US" sz="4000" i="1" dirty="0">
                <a:effectLst>
                  <a:outerShdw blurRad="38100" dist="38100" dir="2700000" algn="tl">
                    <a:srgbClr val="000000">
                      <a:alpha val="43137"/>
                    </a:srgbClr>
                  </a:outerShdw>
                </a:effectLst>
                <a:latin typeface="AR CENA" pitchFamily="2" charset="0"/>
              </a:rPr>
              <a:t>      </a:t>
            </a:r>
            <a:r>
              <a:rPr lang="en-US" sz="2800" i="1" dirty="0">
                <a:effectLst>
                  <a:outerShdw blurRad="38100" dist="38100" dir="2700000" algn="tl">
                    <a:srgbClr val="000000">
                      <a:alpha val="43137"/>
                    </a:srgbClr>
                  </a:outerShdw>
                </a:effectLst>
                <a:latin typeface="Adobe Song Std L" panose="02020300000000000000" pitchFamily="18" charset="-128"/>
                <a:ea typeface="Adobe Song Std L" panose="02020300000000000000" pitchFamily="18" charset="-128"/>
              </a:rPr>
              <a:t>Mr. Bill Preston</a:t>
            </a:r>
          </a:p>
          <a:p>
            <a:pPr>
              <a:lnSpc>
                <a:spcPct val="80000"/>
              </a:lnSpc>
              <a:buFont typeface="Wingdings" pitchFamily="2" charset="2"/>
              <a:buNone/>
            </a:pPr>
            <a:r>
              <a:rPr lang="en-US" dirty="0"/>
              <a:t>         </a:t>
            </a:r>
            <a:endParaRPr lang="en-US" i="1" dirty="0"/>
          </a:p>
        </p:txBody>
      </p:sp>
      <p:sp>
        <p:nvSpPr>
          <p:cNvPr id="16" name="TextBox 15"/>
          <p:cNvSpPr txBox="1"/>
          <p:nvPr/>
        </p:nvSpPr>
        <p:spPr>
          <a:xfrm>
            <a:off x="1350021" y="5717537"/>
            <a:ext cx="4476210" cy="830997"/>
          </a:xfrm>
          <a:prstGeom prst="rect">
            <a:avLst/>
          </a:prstGeom>
          <a:noFill/>
        </p:spPr>
        <p:txBody>
          <a:bodyPr wrap="square" rtlCol="0">
            <a:spAutoFit/>
          </a:bodyPr>
          <a:lstStyle/>
          <a:p>
            <a:pPr algn="ctr" eaLnBrk="0" fontAlgn="base" hangingPunct="0">
              <a:spcBef>
                <a:spcPct val="0"/>
              </a:spcBef>
              <a:spcAft>
                <a:spcPct val="0"/>
              </a:spcAft>
            </a:pPr>
            <a:r>
              <a:rPr lang="en-US" sz="1600" b="1" i="1" dirty="0">
                <a:solidFill>
                  <a:schemeClr val="bg1">
                    <a:lumMod val="95000"/>
                  </a:schemeClr>
                </a:solidFill>
                <a:effectLst>
                  <a:outerShdw blurRad="38100" dist="38100" dir="2700000" algn="tl">
                    <a:srgbClr val="000000"/>
                  </a:outerShdw>
                </a:effectLst>
                <a:latin typeface="+mj-lt"/>
                <a:ea typeface="+mj-ea"/>
                <a:cs typeface="+mj-cs"/>
              </a:rPr>
              <a:t>Director, Parent &amp; Chapter Programs </a:t>
            </a:r>
          </a:p>
          <a:p>
            <a:pPr algn="ctr" eaLnBrk="0" fontAlgn="base" hangingPunct="0">
              <a:spcBef>
                <a:spcPct val="0"/>
              </a:spcBef>
              <a:spcAft>
                <a:spcPct val="0"/>
              </a:spcAft>
            </a:pPr>
            <a:r>
              <a:rPr lang="en-US" sz="1600" b="1" i="1" dirty="0">
                <a:solidFill>
                  <a:schemeClr val="bg1">
                    <a:lumMod val="95000"/>
                  </a:schemeClr>
                </a:solidFill>
                <a:effectLst>
                  <a:outerShdw blurRad="38100" dist="38100" dir="2700000" algn="tl">
                    <a:srgbClr val="000000"/>
                  </a:outerShdw>
                </a:effectLst>
                <a:latin typeface="+mj-lt"/>
                <a:ea typeface="+mj-ea"/>
                <a:cs typeface="+mj-cs"/>
              </a:rPr>
              <a:t>USAFA Assn of Graduates</a:t>
            </a:r>
            <a:br>
              <a:rPr lang="en-US" sz="1600" b="1" i="1" dirty="0">
                <a:solidFill>
                  <a:schemeClr val="bg1">
                    <a:lumMod val="95000"/>
                  </a:schemeClr>
                </a:solidFill>
                <a:effectLst>
                  <a:outerShdw blurRad="38100" dist="38100" dir="2700000" algn="tl">
                    <a:srgbClr val="000000"/>
                  </a:outerShdw>
                </a:effectLst>
                <a:latin typeface="+mj-lt"/>
                <a:ea typeface="+mj-ea"/>
                <a:cs typeface="+mj-cs"/>
              </a:rPr>
            </a:br>
            <a:endParaRPr lang="en-US" sz="1600" b="1" i="1" dirty="0">
              <a:solidFill>
                <a:schemeClr val="bg1">
                  <a:lumMod val="95000"/>
                </a:schemeClr>
              </a:solidFill>
              <a:effectLst>
                <a:outerShdw blurRad="38100" dist="38100" dir="2700000" algn="tl">
                  <a:srgbClr val="000000"/>
                </a:outerShdw>
              </a:effectLst>
              <a:latin typeface="+mj-lt"/>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7219" y="1227437"/>
            <a:ext cx="3100913" cy="387614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 xmlns:a16="http://schemas.microsoft.com/office/drawing/2014/main" id="{EE7102A1-7CCE-4264-B023-40BDCBB2B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980" y="2823474"/>
            <a:ext cx="2614968" cy="2614968"/>
          </a:xfrm>
          <a:prstGeom prst="rect">
            <a:avLst/>
          </a:prstGeom>
        </p:spPr>
      </p:pic>
    </p:spTree>
    <p:extLst>
      <p:ext uri="{BB962C8B-B14F-4D97-AF65-F5344CB8AC3E}">
        <p14:creationId xmlns:p14="http://schemas.microsoft.com/office/powerpoint/2010/main" val="215421903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277CB4B-6575-4106-BF2E-950E1965B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485" y="955589"/>
            <a:ext cx="3973020" cy="5622324"/>
          </a:xfrm>
          <a:prstGeom prst="rect">
            <a:avLst/>
          </a:prstGeom>
        </p:spPr>
      </p:pic>
    </p:spTree>
    <p:extLst>
      <p:ext uri="{BB962C8B-B14F-4D97-AF65-F5344CB8AC3E}">
        <p14:creationId xmlns:p14="http://schemas.microsoft.com/office/powerpoint/2010/main" val="364005951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0248" y="1469593"/>
            <a:ext cx="6096000" cy="1200329"/>
          </a:xfrm>
          <a:prstGeom prst="rect">
            <a:avLst/>
          </a:prstGeom>
        </p:spPr>
        <p:txBody>
          <a:bodyPr>
            <a:spAutoFit/>
          </a:bodyPr>
          <a:lstStyle/>
          <a:p>
            <a:r>
              <a:rPr lang="en-US" dirty="0"/>
              <a:t>After going blind, the great English poet John Milton wrote the poem "On His Blindness". In the sonnet's last line, he reflects that even with his disability he has a place in the world: </a:t>
            </a:r>
          </a:p>
        </p:txBody>
      </p:sp>
      <p:sp>
        <p:nvSpPr>
          <p:cNvPr id="5" name="Rectangle 4"/>
          <p:cNvSpPr/>
          <p:nvPr/>
        </p:nvSpPr>
        <p:spPr>
          <a:xfrm>
            <a:off x="1470008" y="3112529"/>
            <a:ext cx="8444941" cy="1569660"/>
          </a:xfrm>
          <a:prstGeom prst="rect">
            <a:avLst/>
          </a:prstGeom>
        </p:spPr>
        <p:txBody>
          <a:bodyPr wrap="none">
            <a:spAutoFit/>
          </a:bodyPr>
          <a:lstStyle/>
          <a:p>
            <a:r>
              <a:rPr lang="en-US" sz="3200" dirty="0">
                <a:solidFill>
                  <a:schemeClr val="bg1"/>
                </a:solidFill>
              </a:rPr>
              <a:t>“…They also serve who only stand and wait”</a:t>
            </a:r>
          </a:p>
          <a:p>
            <a:endParaRPr lang="en-US" sz="3200" dirty="0">
              <a:solidFill>
                <a:schemeClr val="bg1"/>
              </a:solidFill>
            </a:endParaRPr>
          </a:p>
          <a:p>
            <a:r>
              <a:rPr lang="en-US" sz="3200" dirty="0">
                <a:solidFill>
                  <a:schemeClr val="bg1"/>
                </a:solidFill>
              </a:rPr>
              <a:t>                                                    </a:t>
            </a:r>
            <a:r>
              <a:rPr lang="en-US" sz="2400" dirty="0">
                <a:solidFill>
                  <a:schemeClr val="bg1"/>
                </a:solidFill>
              </a:rPr>
              <a:t>John Milton (1608-74)</a:t>
            </a:r>
          </a:p>
        </p:txBody>
      </p:sp>
    </p:spTree>
    <p:extLst>
      <p:ext uri="{BB962C8B-B14F-4D97-AF65-F5344CB8AC3E}">
        <p14:creationId xmlns:p14="http://schemas.microsoft.com/office/powerpoint/2010/main" val="211316233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aster.jpg"/>
          <p:cNvPicPr>
            <a:picLocks noChangeAspect="1"/>
          </p:cNvPicPr>
          <p:nvPr/>
        </p:nvPicPr>
        <p:blipFill>
          <a:blip r:embed="rId2" cstate="print"/>
          <a:stretch>
            <a:fillRect/>
          </a:stretch>
        </p:blipFill>
        <p:spPr>
          <a:xfrm>
            <a:off x="2275607" y="805871"/>
            <a:ext cx="7394866" cy="5915893"/>
          </a:xfrm>
          <a:prstGeom prst="rect">
            <a:avLst/>
          </a:prstGeom>
          <a:ln>
            <a:noFill/>
          </a:ln>
          <a:effectLst>
            <a:softEdge rad="112500"/>
          </a:effectLst>
        </p:spPr>
      </p:pic>
      <p:sp>
        <p:nvSpPr>
          <p:cNvPr id="3" name="Title 2"/>
          <p:cNvSpPr>
            <a:spLocks noGrp="1"/>
          </p:cNvSpPr>
          <p:nvPr>
            <p:ph type="title"/>
          </p:nvPr>
        </p:nvSpPr>
        <p:spPr>
          <a:xfrm>
            <a:off x="2829321" y="952457"/>
            <a:ext cx="6446983" cy="954107"/>
          </a:xfrm>
        </p:spPr>
        <p:txBody>
          <a:bodyPr/>
          <a:lstStyle/>
          <a:p>
            <a:pPr algn="l"/>
            <a:r>
              <a:rPr lang="en-US" sz="2800" dirty="0"/>
              <a:t>This will be an emotional roller coater ride…</a:t>
            </a:r>
          </a:p>
        </p:txBody>
      </p:sp>
    </p:spTree>
    <p:extLst>
      <p:ext uri="{BB962C8B-B14F-4D97-AF65-F5344CB8AC3E}">
        <p14:creationId xmlns:p14="http://schemas.microsoft.com/office/powerpoint/2010/main" val="35403364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Text Box 4"/>
          <p:cNvSpPr txBox="1">
            <a:spLocks noChangeArrowheads="1"/>
          </p:cNvSpPr>
          <p:nvPr/>
        </p:nvSpPr>
        <p:spPr bwMode="auto">
          <a:xfrm>
            <a:off x="2918691" y="1186873"/>
            <a:ext cx="6844145" cy="523220"/>
          </a:xfrm>
          <a:prstGeom prst="rect">
            <a:avLst/>
          </a:prstGeom>
          <a:noFill/>
          <a:ln w="9525">
            <a:noFill/>
            <a:miter lim="800000"/>
            <a:headEnd/>
            <a:tailEnd/>
          </a:ln>
        </p:spPr>
        <p:txBody>
          <a:bodyPr wrap="square">
            <a:spAutoFit/>
          </a:bodyPr>
          <a:lstStyle/>
          <a:p>
            <a:pPr marL="457200" indent="-457200" eaLnBrk="0" fontAlgn="base" hangingPunct="0">
              <a:spcBef>
                <a:spcPct val="0"/>
              </a:spcBef>
              <a:spcAft>
                <a:spcPct val="0"/>
              </a:spcAft>
            </a:pPr>
            <a:r>
              <a:rPr lang="en-US" sz="2800" b="1" dirty="0">
                <a:solidFill>
                  <a:srgbClr val="DDDDDD"/>
                </a:solidFill>
                <a:effectLst>
                  <a:outerShdw blurRad="38100" dist="38100" dir="2700000" algn="tl">
                    <a:srgbClr val="000000"/>
                  </a:outerShdw>
                </a:effectLst>
                <a:latin typeface="+mj-lt"/>
                <a:ea typeface="+mj-ea"/>
                <a:cs typeface="+mj-cs"/>
              </a:rPr>
              <a:t>      … and a marathon, not a sprint</a:t>
            </a:r>
          </a:p>
        </p:txBody>
      </p:sp>
      <p:pic>
        <p:nvPicPr>
          <p:cNvPr id="94210" name="Picture 2" descr="http://www.goerieblogs.com/sports/runnersnotes/wp-content/uploads/2009/09/spt-marathon2.jpg"/>
          <p:cNvPicPr>
            <a:picLocks noChangeAspect="1" noChangeArrowheads="1"/>
          </p:cNvPicPr>
          <p:nvPr/>
        </p:nvPicPr>
        <p:blipFill>
          <a:blip r:embed="rId2" cstate="print"/>
          <a:srcRect/>
          <a:stretch>
            <a:fillRect/>
          </a:stretch>
        </p:blipFill>
        <p:spPr bwMode="auto">
          <a:xfrm>
            <a:off x="950203" y="1802455"/>
            <a:ext cx="10345869" cy="4358199"/>
          </a:xfrm>
          <a:prstGeom prst="rect">
            <a:avLst/>
          </a:prstGeom>
          <a:ln>
            <a:noFill/>
          </a:ln>
          <a:effectLst>
            <a:softEdge rad="112500"/>
          </a:effectLst>
        </p:spPr>
      </p:pic>
    </p:spTree>
    <p:extLst>
      <p:ext uri="{BB962C8B-B14F-4D97-AF65-F5344CB8AC3E}">
        <p14:creationId xmlns:p14="http://schemas.microsoft.com/office/powerpoint/2010/main" val="283071427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5557" t="9901" r="4681"/>
          <a:stretch/>
        </p:blipFill>
        <p:spPr>
          <a:xfrm>
            <a:off x="1515762" y="1079937"/>
            <a:ext cx="4077730" cy="410050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9751" y="2347783"/>
            <a:ext cx="4124618" cy="4123037"/>
          </a:xfrm>
          <a:prstGeom prst="rect">
            <a:avLst/>
          </a:prstGeom>
        </p:spPr>
      </p:pic>
    </p:spTree>
    <p:extLst>
      <p:ext uri="{BB962C8B-B14F-4D97-AF65-F5344CB8AC3E}">
        <p14:creationId xmlns:p14="http://schemas.microsoft.com/office/powerpoint/2010/main" val="1121183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647" y="1122846"/>
            <a:ext cx="4217788" cy="2812421"/>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994" y="1122847"/>
            <a:ext cx="4152393" cy="2768816"/>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4160" y="3447764"/>
            <a:ext cx="3858921" cy="2968401"/>
          </a:xfrm>
          <a:prstGeom prst="rect">
            <a:avLst/>
          </a:prstGeom>
          <a:ln>
            <a:noFill/>
          </a:ln>
          <a:effectLst>
            <a:softEdge rad="112500"/>
          </a:effectLst>
        </p:spPr>
      </p:pic>
    </p:spTree>
    <p:extLst>
      <p:ext uri="{BB962C8B-B14F-4D97-AF65-F5344CB8AC3E}">
        <p14:creationId xmlns:p14="http://schemas.microsoft.com/office/powerpoint/2010/main" val="32002914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277CB4B-6575-4106-BF2E-950E1965B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485" y="955589"/>
            <a:ext cx="3973020" cy="5622324"/>
          </a:xfrm>
          <a:prstGeom prst="rect">
            <a:avLst/>
          </a:prstGeom>
        </p:spPr>
      </p:pic>
    </p:spTree>
    <p:extLst>
      <p:ext uri="{BB962C8B-B14F-4D97-AF65-F5344CB8AC3E}">
        <p14:creationId xmlns:p14="http://schemas.microsoft.com/office/powerpoint/2010/main" val="9080803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5404" y="1731684"/>
            <a:ext cx="7159711" cy="4774095"/>
          </a:xfrm>
          <a:prstGeom prst="rect">
            <a:avLst/>
          </a:prstGeom>
        </p:spPr>
      </p:pic>
      <p:sp>
        <p:nvSpPr>
          <p:cNvPr id="4" name="TextBox 3"/>
          <p:cNvSpPr txBox="1"/>
          <p:nvPr/>
        </p:nvSpPr>
        <p:spPr>
          <a:xfrm>
            <a:off x="4258962" y="848497"/>
            <a:ext cx="2702011" cy="707886"/>
          </a:xfrm>
          <a:prstGeom prst="rect">
            <a:avLst/>
          </a:prstGeom>
          <a:noFill/>
        </p:spPr>
        <p:txBody>
          <a:bodyPr wrap="square" rtlCol="0">
            <a:spAutoFit/>
          </a:bodyPr>
          <a:lstStyle/>
          <a:p>
            <a:pPr algn="ctr"/>
            <a:r>
              <a:rPr lang="en-US" sz="4000" dirty="0">
                <a:solidFill>
                  <a:schemeClr val="accent3">
                    <a:lumMod val="85000"/>
                  </a:schemeClr>
                </a:solidFill>
                <a:effectLst>
                  <a:outerShdw blurRad="38100" dist="38100" dir="2700000" algn="tl">
                    <a:srgbClr val="000000">
                      <a:alpha val="43137"/>
                    </a:srgbClr>
                  </a:outerShdw>
                </a:effectLst>
              </a:rPr>
              <a:t>Launching</a:t>
            </a:r>
          </a:p>
        </p:txBody>
      </p:sp>
    </p:spTree>
    <p:extLst>
      <p:ext uri="{BB962C8B-B14F-4D97-AF65-F5344CB8AC3E}">
        <p14:creationId xmlns:p14="http://schemas.microsoft.com/office/powerpoint/2010/main" val="4533850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1960HiTriFormal"/>
          <p:cNvPicPr>
            <a:picLocks noChangeAspect="1" noChangeArrowheads="1"/>
          </p:cNvPicPr>
          <p:nvPr/>
        </p:nvPicPr>
        <p:blipFill>
          <a:blip r:embed="rId3" cstate="print"/>
          <a:srcRect/>
          <a:stretch>
            <a:fillRect/>
          </a:stretch>
        </p:blipFill>
        <p:spPr bwMode="auto">
          <a:xfrm>
            <a:off x="2368671" y="1740243"/>
            <a:ext cx="6960389" cy="4464592"/>
          </a:xfrm>
          <a:prstGeom prst="rect">
            <a:avLst/>
          </a:prstGeom>
          <a:ln>
            <a:noFill/>
          </a:ln>
          <a:effectLst>
            <a:softEdge rad="112500"/>
          </a:effectLst>
        </p:spPr>
      </p:pic>
      <p:sp>
        <p:nvSpPr>
          <p:cNvPr id="20483" name="Rectangle 7"/>
          <p:cNvSpPr>
            <a:spLocks noChangeArrowheads="1"/>
          </p:cNvSpPr>
          <p:nvPr/>
        </p:nvSpPr>
        <p:spPr bwMode="auto">
          <a:xfrm>
            <a:off x="1734065" y="993004"/>
            <a:ext cx="8229600" cy="657225"/>
          </a:xfrm>
          <a:prstGeom prst="rect">
            <a:avLst/>
          </a:prstGeom>
          <a:noFill/>
          <a:ln w="9525">
            <a:noFill/>
            <a:miter lim="800000"/>
            <a:headEnd/>
            <a:tailEnd/>
          </a:ln>
        </p:spPr>
        <p:txBody>
          <a:bodyPr rIns="81279" anchor="b"/>
          <a:lstStyle/>
          <a:p>
            <a:pPr marL="39688" algn="ctr"/>
            <a:r>
              <a:rPr lang="en-US" sz="3600" dirty="0">
                <a:solidFill>
                  <a:schemeClr val="bg1">
                    <a:lumMod val="85000"/>
                  </a:schemeClr>
                </a:solidFill>
                <a:effectLst>
                  <a:outerShdw blurRad="38100" dist="38100" dir="2700000" algn="tl">
                    <a:srgbClr val="000000">
                      <a:alpha val="43137"/>
                    </a:srgbClr>
                  </a:outerShdw>
                </a:effectLst>
              </a:rPr>
              <a:t>Yesterday’s</a:t>
            </a:r>
            <a:r>
              <a:rPr lang="en-US" sz="3600" dirty="0">
                <a:solidFill>
                  <a:schemeClr val="bg1">
                    <a:lumMod val="95000"/>
                  </a:schemeClr>
                </a:solidFill>
                <a:effectLst>
                  <a:outerShdw blurRad="38100" dist="38100" dir="2700000" algn="tl">
                    <a:srgbClr val="000000">
                      <a:alpha val="43137"/>
                    </a:srgbClr>
                  </a:outerShdw>
                </a:effectLst>
              </a:rPr>
              <a:t> Candidates</a:t>
            </a:r>
          </a:p>
        </p:txBody>
      </p:sp>
    </p:spTree>
    <p:extLst>
      <p:ext uri="{BB962C8B-B14F-4D97-AF65-F5344CB8AC3E}">
        <p14:creationId xmlns:p14="http://schemas.microsoft.com/office/powerpoint/2010/main" val="5312697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177" r="35384"/>
          <a:stretch/>
        </p:blipFill>
        <p:spPr>
          <a:xfrm>
            <a:off x="1658950" y="1194486"/>
            <a:ext cx="2754539" cy="3038997"/>
          </a:xfrm>
          <a:prstGeom prst="rect">
            <a:avLst/>
          </a:prstGeom>
          <a:ln>
            <a:noFill/>
          </a:ln>
          <a:effectLst>
            <a:softEdge rad="112500"/>
          </a:effectLst>
        </p:spPr>
      </p:pic>
      <p:grpSp>
        <p:nvGrpSpPr>
          <p:cNvPr id="2" name="Group 15"/>
          <p:cNvGrpSpPr>
            <a:grpSpLocks/>
          </p:cNvGrpSpPr>
          <p:nvPr/>
        </p:nvGrpSpPr>
        <p:grpSpPr bwMode="auto">
          <a:xfrm>
            <a:off x="4237923" y="1194486"/>
            <a:ext cx="6102024" cy="3516270"/>
            <a:chOff x="2740450" y="968503"/>
            <a:chExt cx="6254263" cy="3648075"/>
          </a:xfrm>
        </p:grpSpPr>
        <p:pic>
          <p:nvPicPr>
            <p:cNvPr id="21511" name="Picture 4" descr="zac-efron-gangster">
              <a:hlinkClick r:id="rId4"/>
            </p:cNvPr>
            <p:cNvPicPr>
              <a:picLocks noChangeAspect="1" noChangeArrowheads="1"/>
            </p:cNvPicPr>
            <p:nvPr/>
          </p:nvPicPr>
          <p:blipFill>
            <a:blip r:embed="rId5" cstate="print"/>
            <a:srcRect/>
            <a:stretch>
              <a:fillRect/>
            </a:stretch>
          </p:blipFill>
          <p:spPr bwMode="auto">
            <a:xfrm>
              <a:off x="6137213" y="968503"/>
              <a:ext cx="2857500" cy="3648075"/>
            </a:xfrm>
            <a:prstGeom prst="rect">
              <a:avLst/>
            </a:prstGeom>
            <a:ln>
              <a:noFill/>
            </a:ln>
            <a:effectLst>
              <a:softEdge rad="112500"/>
            </a:effectLst>
          </p:spPr>
        </p:pic>
        <p:pic>
          <p:nvPicPr>
            <p:cNvPr id="21514" name="Picture 16" descr="bn243038"/>
            <p:cNvPicPr>
              <a:picLocks noChangeAspect="1" noChangeArrowheads="1"/>
            </p:cNvPicPr>
            <p:nvPr/>
          </p:nvPicPr>
          <p:blipFill>
            <a:blip r:embed="rId6" cstate="print"/>
            <a:srcRect/>
            <a:stretch>
              <a:fillRect/>
            </a:stretch>
          </p:blipFill>
          <p:spPr bwMode="auto">
            <a:xfrm>
              <a:off x="2740450" y="974725"/>
              <a:ext cx="3690511" cy="2454049"/>
            </a:xfrm>
            <a:prstGeom prst="rect">
              <a:avLst/>
            </a:prstGeom>
            <a:ln>
              <a:noFill/>
            </a:ln>
            <a:effectLst>
              <a:softEdge rad="112500"/>
            </a:effectLst>
          </p:spPr>
        </p:pic>
      </p:grpSp>
      <p:sp>
        <p:nvSpPr>
          <p:cNvPr id="21507" name="Rectangle 6"/>
          <p:cNvSpPr>
            <a:spLocks noChangeArrowheads="1"/>
          </p:cNvSpPr>
          <p:nvPr/>
        </p:nvSpPr>
        <p:spPr bwMode="auto">
          <a:xfrm>
            <a:off x="1934780" y="683392"/>
            <a:ext cx="8229600" cy="657225"/>
          </a:xfrm>
          <a:prstGeom prst="rect">
            <a:avLst/>
          </a:prstGeom>
          <a:noFill/>
          <a:ln w="9525">
            <a:noFill/>
            <a:miter lim="800000"/>
            <a:headEnd/>
            <a:tailEnd/>
          </a:ln>
        </p:spPr>
        <p:txBody>
          <a:bodyPr rIns="81279" anchor="b"/>
          <a:lstStyle/>
          <a:p>
            <a:pPr marL="39688" algn="ctr"/>
            <a:r>
              <a:rPr lang="en-US" sz="3200" b="1" dirty="0">
                <a:solidFill>
                  <a:schemeClr val="bg1">
                    <a:lumMod val="85000"/>
                  </a:schemeClr>
                </a:solidFill>
                <a:effectLst>
                  <a:outerShdw blurRad="38100" dist="38100" dir="2700000" algn="tl">
                    <a:srgbClr val="000000">
                      <a:alpha val="43137"/>
                    </a:srgbClr>
                  </a:outerShdw>
                </a:effectLst>
              </a:rPr>
              <a:t>Today’s Candidates</a:t>
            </a: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6578" r="20507"/>
          <a:stretch/>
        </p:blipFill>
        <p:spPr>
          <a:xfrm>
            <a:off x="4956524" y="3490357"/>
            <a:ext cx="4071503" cy="2791973"/>
          </a:xfrm>
          <a:prstGeom prst="rect">
            <a:avLst/>
          </a:prstGeom>
          <a:ln>
            <a:noFill/>
          </a:ln>
          <a:effectLst>
            <a:softEdge rad="112500"/>
          </a:effectLst>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33348" t="12670" r="23298" b="44799"/>
          <a:stretch/>
        </p:blipFill>
        <p:spPr>
          <a:xfrm>
            <a:off x="1658950" y="3490357"/>
            <a:ext cx="4268020" cy="2791973"/>
          </a:xfrm>
          <a:prstGeom prst="rect">
            <a:avLst/>
          </a:prstGeom>
          <a:ln>
            <a:noFill/>
          </a:ln>
          <a:effectLst>
            <a:softEdge rad="112500"/>
          </a:effec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33415" t="16924" r="37450" b="17752"/>
          <a:stretch/>
        </p:blipFill>
        <p:spPr>
          <a:xfrm>
            <a:off x="8363114" y="3320723"/>
            <a:ext cx="1976833" cy="2960838"/>
          </a:xfrm>
          <a:prstGeom prst="rect">
            <a:avLst/>
          </a:prstGeom>
          <a:ln>
            <a:noFill/>
          </a:ln>
          <a:effectLst>
            <a:softEdge rad="112500"/>
          </a:effectLst>
        </p:spPr>
      </p:pic>
      <p:sp>
        <p:nvSpPr>
          <p:cNvPr id="7" name="TextBox 6"/>
          <p:cNvSpPr txBox="1"/>
          <p:nvPr/>
        </p:nvSpPr>
        <p:spPr>
          <a:xfrm>
            <a:off x="2675842" y="2323798"/>
            <a:ext cx="6724839" cy="1862048"/>
          </a:xfrm>
          <a:prstGeom prst="rect">
            <a:avLst/>
          </a:prstGeom>
          <a:noFill/>
        </p:spPr>
        <p:txBody>
          <a:bodyPr wrap="square" rtlCol="0">
            <a:spAutoFit/>
          </a:bodyPr>
          <a:lstStyle/>
          <a:p>
            <a:pPr algn="ctr"/>
            <a:r>
              <a:rPr lang="en-US" sz="11500" dirty="0" err="1">
                <a:solidFill>
                  <a:srgbClr val="FFC000"/>
                </a:solidFill>
                <a:effectLst>
                  <a:outerShdw blurRad="38100" dist="38100" dir="2700000" algn="tl">
                    <a:srgbClr val="000000">
                      <a:alpha val="43137"/>
                    </a:srgbClr>
                  </a:outerShdw>
                </a:effectLst>
              </a:rPr>
              <a:t>Millenials</a:t>
            </a:r>
            <a:endParaRPr lang="en-US" sz="115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7523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281" y="1786754"/>
            <a:ext cx="4298400" cy="3655965"/>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474" y="1786754"/>
            <a:ext cx="5394274" cy="3655965"/>
          </a:xfrm>
          <a:prstGeom prst="rect">
            <a:avLst/>
          </a:prstGeom>
          <a:ln>
            <a:noFill/>
          </a:ln>
          <a:effectLst>
            <a:softEdge rad="112500"/>
          </a:effectLst>
        </p:spPr>
      </p:pic>
      <p:sp>
        <p:nvSpPr>
          <p:cNvPr id="4" name="TextBox 3"/>
          <p:cNvSpPr txBox="1"/>
          <p:nvPr/>
        </p:nvSpPr>
        <p:spPr>
          <a:xfrm>
            <a:off x="1619610" y="5427014"/>
            <a:ext cx="3484606" cy="523220"/>
          </a:xfrm>
          <a:prstGeom prst="rect">
            <a:avLst/>
          </a:prstGeom>
          <a:noFill/>
        </p:spPr>
        <p:txBody>
          <a:bodyPr wrap="square" rtlCol="0">
            <a:spAutoFit/>
          </a:bodyPr>
          <a:lstStyle/>
          <a:p>
            <a:pPr algn="ctr"/>
            <a:r>
              <a:rPr lang="en-US" sz="2800" i="1" dirty="0">
                <a:solidFill>
                  <a:schemeClr val="bg2">
                    <a:lumMod val="40000"/>
                    <a:lumOff val="60000"/>
                  </a:schemeClr>
                </a:solidFill>
                <a:effectLst>
                  <a:outerShdw blurRad="38100" dist="38100" dir="2700000" algn="tl">
                    <a:srgbClr val="000000">
                      <a:alpha val="43137"/>
                    </a:srgbClr>
                  </a:outerShdw>
                </a:effectLst>
                <a:latin typeface="Brush Script MT" panose="03060802040406070304" pitchFamily="66" charset="0"/>
              </a:rPr>
              <a:t>February 2003</a:t>
            </a:r>
          </a:p>
        </p:txBody>
      </p:sp>
      <p:sp>
        <p:nvSpPr>
          <p:cNvPr id="5" name="TextBox 4"/>
          <p:cNvSpPr txBox="1"/>
          <p:nvPr/>
        </p:nvSpPr>
        <p:spPr>
          <a:xfrm>
            <a:off x="7179762" y="5397839"/>
            <a:ext cx="2891481" cy="523220"/>
          </a:xfrm>
          <a:prstGeom prst="rect">
            <a:avLst/>
          </a:prstGeom>
          <a:noFill/>
        </p:spPr>
        <p:txBody>
          <a:bodyPr wrap="square" rtlCol="0">
            <a:spAutoFit/>
          </a:bodyPr>
          <a:lstStyle/>
          <a:p>
            <a:pPr algn="ctr"/>
            <a:r>
              <a:rPr lang="en-US" sz="2800" i="1" dirty="0">
                <a:solidFill>
                  <a:schemeClr val="bg2">
                    <a:lumMod val="40000"/>
                    <a:lumOff val="60000"/>
                  </a:schemeClr>
                </a:solidFill>
                <a:effectLst>
                  <a:outerShdw blurRad="38100" dist="38100" dir="2700000" algn="tl">
                    <a:srgbClr val="000000">
                      <a:alpha val="43137"/>
                    </a:srgbClr>
                  </a:outerShdw>
                </a:effectLst>
                <a:latin typeface="Brush Script MT" panose="03060802040406070304" pitchFamily="66" charset="0"/>
              </a:rPr>
              <a:t>July 2003</a:t>
            </a:r>
          </a:p>
        </p:txBody>
      </p:sp>
      <p:sp>
        <p:nvSpPr>
          <p:cNvPr id="7" name="TextBox 6">
            <a:extLst>
              <a:ext uri="{FF2B5EF4-FFF2-40B4-BE49-F238E27FC236}">
                <a16:creationId xmlns="" xmlns:a16="http://schemas.microsoft.com/office/drawing/2014/main" id="{0FED2FC2-D2A5-4421-A416-3FEB9CBA2486}"/>
              </a:ext>
            </a:extLst>
          </p:cNvPr>
          <p:cNvSpPr txBox="1"/>
          <p:nvPr/>
        </p:nvSpPr>
        <p:spPr>
          <a:xfrm>
            <a:off x="2248931" y="986851"/>
            <a:ext cx="7315200" cy="584775"/>
          </a:xfrm>
          <a:prstGeom prst="rect">
            <a:avLst/>
          </a:prstGeom>
          <a:noFill/>
        </p:spPr>
        <p:txBody>
          <a:bodyPr wrap="square" rtlCol="0">
            <a:spAutoFit/>
          </a:bodyPr>
          <a:lstStyle/>
          <a:p>
            <a:r>
              <a:rPr lang="en-US" sz="3200" dirty="0">
                <a:solidFill>
                  <a:schemeClr val="bg1">
                    <a:lumMod val="85000"/>
                  </a:schemeClr>
                </a:solidFill>
                <a:effectLst>
                  <a:outerShdw blurRad="38100" dist="38100" dir="2700000" algn="tl">
                    <a:srgbClr val="000000">
                      <a:alpha val="43137"/>
                    </a:srgbClr>
                  </a:outerShdw>
                </a:effectLst>
              </a:rPr>
              <a:t>Lessons Learned as an Air Force Parent</a:t>
            </a:r>
          </a:p>
        </p:txBody>
      </p:sp>
    </p:spTree>
    <p:extLst>
      <p:ext uri="{BB962C8B-B14F-4D97-AF65-F5344CB8AC3E}">
        <p14:creationId xmlns:p14="http://schemas.microsoft.com/office/powerpoint/2010/main" val="23003209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6129" y="4415481"/>
            <a:ext cx="6635226" cy="2062103"/>
          </a:xfrm>
          <a:prstGeom prst="rect">
            <a:avLst/>
          </a:prstGeom>
          <a:noFill/>
        </p:spPr>
        <p:txBody>
          <a:bodyPr wrap="square" rtlCol="0">
            <a:spAutoFit/>
          </a:bodyPr>
          <a:lstStyle/>
          <a:p>
            <a:r>
              <a:rPr lang="en-US" sz="2400" b="1" dirty="0">
                <a:solidFill>
                  <a:schemeClr val="bg1">
                    <a:lumMod val="85000"/>
                  </a:schemeClr>
                </a:solidFill>
              </a:rPr>
              <a:t>open-minded, connected, team oriented, confident, self-expressive, liberal, upbeat, receptive to new ideas and ways of living, very tech savvy</a:t>
            </a:r>
          </a:p>
          <a:p>
            <a:endParaRPr lang="en-US" sz="3200" b="1" dirty="0">
              <a:solidFill>
                <a:schemeClr val="bg1">
                  <a:lumMod val="85000"/>
                </a:schemeClr>
              </a:solidFill>
            </a:endParaRPr>
          </a:p>
        </p:txBody>
      </p:sp>
      <p:sp>
        <p:nvSpPr>
          <p:cNvPr id="2" name="TextBox 1"/>
          <p:cNvSpPr txBox="1"/>
          <p:nvPr/>
        </p:nvSpPr>
        <p:spPr>
          <a:xfrm>
            <a:off x="2071815" y="891816"/>
            <a:ext cx="7508789" cy="584775"/>
          </a:xfrm>
          <a:prstGeom prst="rect">
            <a:avLst/>
          </a:prstGeom>
          <a:noFill/>
        </p:spPr>
        <p:txBody>
          <a:bodyPr wrap="square" rtlCol="0">
            <a:spAutoFit/>
          </a:bodyPr>
          <a:lstStyle/>
          <a:p>
            <a:r>
              <a:rPr lang="en-US" sz="3200" b="1" dirty="0">
                <a:solidFill>
                  <a:schemeClr val="bg1">
                    <a:lumMod val="85000"/>
                  </a:schemeClr>
                </a:solidFill>
              </a:rPr>
              <a:t>Millennials are on the one hand…</a:t>
            </a:r>
          </a:p>
        </p:txBody>
      </p:sp>
      <p:sp>
        <p:nvSpPr>
          <p:cNvPr id="6" name="Rectangle 5"/>
          <p:cNvSpPr/>
          <p:nvPr/>
        </p:nvSpPr>
        <p:spPr>
          <a:xfrm>
            <a:off x="4865535" y="5754024"/>
            <a:ext cx="4225837" cy="584775"/>
          </a:xfrm>
          <a:prstGeom prst="rect">
            <a:avLst/>
          </a:prstGeom>
        </p:spPr>
        <p:txBody>
          <a:bodyPr wrap="none">
            <a:spAutoFit/>
          </a:bodyPr>
          <a:lstStyle/>
          <a:p>
            <a:pPr lvl="0"/>
            <a:r>
              <a:rPr lang="en-US" sz="3200" b="1" dirty="0">
                <a:solidFill>
                  <a:srgbClr val="FFFFFF">
                    <a:lumMod val="85000"/>
                  </a:srgbClr>
                </a:solidFill>
              </a:rPr>
              <a:t>On the Other Hand…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8130" y="1476591"/>
            <a:ext cx="4209645" cy="2806991"/>
          </a:xfrm>
          <a:prstGeom prst="rect">
            <a:avLst/>
          </a:prstGeom>
          <a:ln>
            <a:noFill/>
          </a:ln>
          <a:effectLst>
            <a:softEdge rad="112500"/>
          </a:effectLst>
        </p:spPr>
      </p:pic>
    </p:spTree>
    <p:extLst>
      <p:ext uri="{BB962C8B-B14F-4D97-AF65-F5344CB8AC3E}">
        <p14:creationId xmlns:p14="http://schemas.microsoft.com/office/powerpoint/2010/main" val="37351027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descr="Helicopter+Parents+Daily+Telegraph+UK"/>
          <p:cNvPicPr>
            <a:picLocks noChangeAspect="1" noChangeArrowheads="1"/>
          </p:cNvPicPr>
          <p:nvPr/>
        </p:nvPicPr>
        <p:blipFill>
          <a:blip r:embed="rId3" cstate="print"/>
          <a:srcRect b="12737"/>
          <a:stretch>
            <a:fillRect/>
          </a:stretch>
        </p:blipFill>
        <p:spPr bwMode="auto">
          <a:xfrm>
            <a:off x="3291804" y="1513594"/>
            <a:ext cx="5202238" cy="3995453"/>
          </a:xfrm>
          <a:prstGeom prst="rect">
            <a:avLst/>
          </a:prstGeom>
          <a:noFill/>
          <a:ln w="9525">
            <a:noFill/>
            <a:miter lim="800000"/>
            <a:headEnd/>
            <a:tailEnd/>
          </a:ln>
        </p:spPr>
      </p:pic>
      <p:sp>
        <p:nvSpPr>
          <p:cNvPr id="14339" name="Rectangle 17"/>
          <p:cNvSpPr>
            <a:spLocks noChangeArrowheads="1"/>
          </p:cNvSpPr>
          <p:nvPr/>
        </p:nvSpPr>
        <p:spPr bwMode="auto">
          <a:xfrm>
            <a:off x="2506363" y="896782"/>
            <a:ext cx="6439583" cy="523220"/>
          </a:xfrm>
          <a:prstGeom prst="rect">
            <a:avLst/>
          </a:prstGeom>
          <a:noFill/>
          <a:ln w="9525">
            <a:noFill/>
            <a:miter lim="800000"/>
            <a:headEnd/>
            <a:tailEnd/>
          </a:ln>
        </p:spPr>
        <p:txBody>
          <a:bodyPr wrap="none">
            <a:spAutoFit/>
          </a:bodyPr>
          <a:lstStyle/>
          <a:p>
            <a:pPr marL="342900" indent="-342900">
              <a:spcBef>
                <a:spcPct val="20000"/>
              </a:spcBef>
              <a:buClr>
                <a:srgbClr val="000000"/>
              </a:buClr>
            </a:pPr>
            <a:r>
              <a:rPr lang="en-US" sz="2800" dirty="0">
                <a:solidFill>
                  <a:schemeClr val="bg1">
                    <a:lumMod val="85000"/>
                  </a:schemeClr>
                </a:solidFill>
                <a:effectLst>
                  <a:outerShdw blurRad="38100" dist="38100" dir="2700000" algn="tl">
                    <a:srgbClr val="000000">
                      <a:alpha val="43137"/>
                    </a:srgbClr>
                  </a:outerShdw>
                </a:effectLst>
              </a:rPr>
              <a:t>More (Way More) Parental Supervision</a:t>
            </a:r>
          </a:p>
        </p:txBody>
      </p:sp>
      <p:sp>
        <p:nvSpPr>
          <p:cNvPr id="2" name="TextBox 1"/>
          <p:cNvSpPr txBox="1"/>
          <p:nvPr/>
        </p:nvSpPr>
        <p:spPr>
          <a:xfrm>
            <a:off x="988540" y="5696232"/>
            <a:ext cx="11096368" cy="923330"/>
          </a:xfrm>
          <a:prstGeom prst="rect">
            <a:avLst/>
          </a:prstGeom>
          <a:noFill/>
        </p:spPr>
        <p:txBody>
          <a:bodyPr wrap="square" rtlCol="0">
            <a:spAutoFit/>
          </a:bodyPr>
          <a:lstStyle/>
          <a:p>
            <a:r>
              <a:rPr lang="en-US" dirty="0">
                <a:solidFill>
                  <a:schemeClr val="bg1"/>
                </a:solidFill>
              </a:rPr>
              <a:t>Highly protected and scheduled as children. (car seats, baby on board signs, school lockdowns).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Parents advocated on their behalf, and “spared” them from unpleasant experiences.</a:t>
            </a:r>
          </a:p>
        </p:txBody>
      </p:sp>
    </p:spTree>
    <p:extLst>
      <p:ext uri="{BB962C8B-B14F-4D97-AF65-F5344CB8AC3E}">
        <p14:creationId xmlns:p14="http://schemas.microsoft.com/office/powerpoint/2010/main" val="395510992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2128531" y="895235"/>
            <a:ext cx="9318577" cy="523220"/>
          </a:xfrm>
          <a:prstGeom prst="rect">
            <a:avLst/>
          </a:prstGeom>
          <a:noFill/>
          <a:ln w="9525">
            <a:noFill/>
            <a:miter lim="800000"/>
            <a:headEnd/>
            <a:tailEnd/>
          </a:ln>
        </p:spPr>
        <p:txBody>
          <a:bodyPr wrap="none">
            <a:spAutoFit/>
          </a:bodyPr>
          <a:lstStyle/>
          <a:p>
            <a:pPr eaLnBrk="0" hangingPunct="0"/>
            <a:r>
              <a:rPr lang="en-US" sz="2800" b="1" dirty="0">
                <a:solidFill>
                  <a:schemeClr val="bg1">
                    <a:lumMod val="85000"/>
                  </a:schemeClr>
                </a:solidFill>
                <a:effectLst>
                  <a:outerShdw blurRad="38100" dist="38100" dir="2700000" algn="tl">
                    <a:srgbClr val="000000">
                      <a:alpha val="43137"/>
                    </a:srgbClr>
                  </a:outerShdw>
                </a:effectLst>
                <a:ea typeface="ＭＳ Ｐゴシック" pitchFamily="34" charset="-128"/>
              </a:rPr>
              <a:t>Not Always Well Prepared For Failure or Consequences</a:t>
            </a:r>
          </a:p>
        </p:txBody>
      </p:sp>
      <p:sp>
        <p:nvSpPr>
          <p:cNvPr id="13316" name="Text Box 24"/>
          <p:cNvSpPr txBox="1">
            <a:spLocks noChangeArrowheads="1"/>
          </p:cNvSpPr>
          <p:nvPr/>
        </p:nvSpPr>
        <p:spPr bwMode="auto">
          <a:xfrm>
            <a:off x="6858000" y="5410200"/>
            <a:ext cx="4546121" cy="1200329"/>
          </a:xfrm>
          <a:prstGeom prst="rect">
            <a:avLst/>
          </a:prstGeom>
          <a:noFill/>
          <a:ln w="9525">
            <a:noFill/>
            <a:miter lim="800000"/>
            <a:headEnd/>
            <a:tailEnd/>
          </a:ln>
        </p:spPr>
        <p:txBody>
          <a:bodyPr wrap="square">
            <a:spAutoFit/>
          </a:bodyPr>
          <a:lstStyle/>
          <a:p>
            <a:r>
              <a:rPr lang="en-US" sz="2400" dirty="0">
                <a:solidFill>
                  <a:schemeClr val="bg1">
                    <a:lumMod val="85000"/>
                  </a:schemeClr>
                </a:solidFill>
              </a:rPr>
              <a:t>Sense of entitlement Expectation of frequent positive feedback </a:t>
            </a:r>
          </a:p>
        </p:txBody>
      </p:sp>
      <p:sp>
        <p:nvSpPr>
          <p:cNvPr id="13317" name="Text Box 25"/>
          <p:cNvSpPr txBox="1">
            <a:spLocks noChangeArrowheads="1"/>
          </p:cNvSpPr>
          <p:nvPr/>
        </p:nvSpPr>
        <p:spPr bwMode="auto">
          <a:xfrm>
            <a:off x="2209800" y="5177262"/>
            <a:ext cx="3348038" cy="460375"/>
          </a:xfrm>
          <a:prstGeom prst="rect">
            <a:avLst/>
          </a:prstGeom>
          <a:noFill/>
          <a:ln w="9525">
            <a:noFill/>
            <a:miter lim="800000"/>
            <a:headEnd/>
            <a:tailEnd/>
          </a:ln>
        </p:spPr>
        <p:txBody>
          <a:bodyPr wrap="none">
            <a:spAutoFit/>
          </a:bodyPr>
          <a:lstStyle/>
          <a:p>
            <a:r>
              <a:rPr lang="en-US" sz="2400" dirty="0">
                <a:solidFill>
                  <a:schemeClr val="bg1">
                    <a:lumMod val="85000"/>
                  </a:schemeClr>
                </a:solidFill>
              </a:rPr>
              <a:t>Everyone’s a winner …</a:t>
            </a:r>
          </a:p>
        </p:txBody>
      </p:sp>
      <p:pic>
        <p:nvPicPr>
          <p:cNvPr id="13318" name="Picture 27" descr="pass_fail1"/>
          <p:cNvPicPr>
            <a:picLocks noChangeAspect="1" noChangeArrowheads="1"/>
          </p:cNvPicPr>
          <p:nvPr/>
        </p:nvPicPr>
        <p:blipFill>
          <a:blip r:embed="rId3" cstate="print"/>
          <a:srcRect/>
          <a:stretch>
            <a:fillRect/>
          </a:stretch>
        </p:blipFill>
        <p:spPr bwMode="auto">
          <a:xfrm>
            <a:off x="6858001" y="2057400"/>
            <a:ext cx="3482975" cy="3100030"/>
          </a:xfrm>
          <a:prstGeom prst="rect">
            <a:avLst/>
          </a:prstGeom>
          <a:ln>
            <a:noFill/>
          </a:ln>
          <a:effectLst>
            <a:softEdge rad="112500"/>
          </a:effectLst>
        </p:spPr>
      </p:pic>
      <p:sp>
        <p:nvSpPr>
          <p:cNvPr id="10" name="TextBox 9"/>
          <p:cNvSpPr txBox="1"/>
          <p:nvPr/>
        </p:nvSpPr>
        <p:spPr>
          <a:xfrm>
            <a:off x="2667000" y="5562600"/>
            <a:ext cx="4038600" cy="369332"/>
          </a:xfrm>
          <a:prstGeom prst="rect">
            <a:avLst/>
          </a:prstGeom>
          <a:noFill/>
        </p:spPr>
        <p:txBody>
          <a:bodyPr wrap="square" rtlCol="0">
            <a:spAutoFit/>
          </a:bodyPr>
          <a:lstStyle/>
          <a:p>
            <a:endParaRPr lang="en-US" dirty="0"/>
          </a:p>
        </p:txBody>
      </p:sp>
      <p:sp>
        <p:nvSpPr>
          <p:cNvPr id="11" name="TextBox 10"/>
          <p:cNvSpPr txBox="1"/>
          <p:nvPr/>
        </p:nvSpPr>
        <p:spPr>
          <a:xfrm>
            <a:off x="2819400" y="5715000"/>
            <a:ext cx="4038600" cy="369332"/>
          </a:xfrm>
          <a:prstGeom prst="rect">
            <a:avLst/>
          </a:prstGeom>
          <a:noFill/>
        </p:spPr>
        <p:txBody>
          <a:bodyPr wrap="square" rtlCol="0">
            <a:spAutoFit/>
          </a:bodyPr>
          <a:lstStyle/>
          <a:p>
            <a:endParaRPr lang="en-US" dirty="0"/>
          </a:p>
        </p:txBody>
      </p:sp>
      <p:sp>
        <p:nvSpPr>
          <p:cNvPr id="5" name="Rectangle 4"/>
          <p:cNvSpPr/>
          <p:nvPr/>
        </p:nvSpPr>
        <p:spPr>
          <a:xfrm>
            <a:off x="2209800" y="5663425"/>
            <a:ext cx="4572000" cy="646331"/>
          </a:xfrm>
          <a:prstGeom prst="rect">
            <a:avLst/>
          </a:prstGeom>
        </p:spPr>
        <p:txBody>
          <a:bodyPr>
            <a:spAutoFit/>
          </a:bodyPr>
          <a:lstStyle/>
          <a:p>
            <a:r>
              <a:rPr lang="en-US" dirty="0">
                <a:solidFill>
                  <a:schemeClr val="bg1">
                    <a:lumMod val="85000"/>
                  </a:schemeClr>
                </a:solidFill>
              </a:rPr>
              <a:t>Every milestone is marked with celebrations and praise.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834" y="1819982"/>
            <a:ext cx="2423984" cy="3046813"/>
          </a:xfrm>
          <a:prstGeom prst="rect">
            <a:avLst/>
          </a:prstGeom>
          <a:ln>
            <a:noFill/>
          </a:ln>
          <a:effectLst>
            <a:softEdge rad="112500"/>
          </a:effectLst>
        </p:spPr>
      </p:pic>
    </p:spTree>
    <p:extLst>
      <p:ext uri="{BB962C8B-B14F-4D97-AF65-F5344CB8AC3E}">
        <p14:creationId xmlns:p14="http://schemas.microsoft.com/office/powerpoint/2010/main" val="29140259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222" y="905872"/>
            <a:ext cx="10972800" cy="400110"/>
          </a:xfrm>
        </p:spPr>
        <p:txBody>
          <a:bodyPr/>
          <a:lstStyle/>
          <a:p>
            <a:r>
              <a:rPr lang="en-US" sz="2000" dirty="0">
                <a:solidFill>
                  <a:schemeClr val="bg1"/>
                </a:solidFill>
              </a:rPr>
              <a:t>Parents advocated on their behalf, and “spared” them from unpleasant experiences</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059" y="1491490"/>
            <a:ext cx="6328421" cy="4201027"/>
          </a:xfrm>
          <a:prstGeom prst="rect">
            <a:avLst/>
          </a:prstGeom>
        </p:spPr>
      </p:pic>
      <p:sp>
        <p:nvSpPr>
          <p:cNvPr id="10" name="Rectangle 9"/>
          <p:cNvSpPr/>
          <p:nvPr/>
        </p:nvSpPr>
        <p:spPr>
          <a:xfrm>
            <a:off x="1268628" y="5972603"/>
            <a:ext cx="9374658" cy="461665"/>
          </a:xfrm>
          <a:prstGeom prst="rect">
            <a:avLst/>
          </a:prstGeom>
        </p:spPr>
        <p:txBody>
          <a:bodyPr wrap="square">
            <a:spAutoFit/>
          </a:bodyPr>
          <a:lstStyle/>
          <a:p>
            <a:r>
              <a:rPr lang="en-US" sz="2400" b="1" dirty="0">
                <a:solidFill>
                  <a:schemeClr val="bg1">
                    <a:lumMod val="85000"/>
                  </a:schemeClr>
                </a:solidFill>
                <a:effectLst>
                  <a:outerShdw blurRad="38100" dist="38100" dir="2700000" algn="tl">
                    <a:srgbClr val="000000">
                      <a:alpha val="43137"/>
                    </a:srgbClr>
                  </a:outerShdw>
                </a:effectLst>
              </a:rPr>
              <a:t>Sense of entitlement Expectation of frequent positive feedback </a:t>
            </a:r>
          </a:p>
        </p:txBody>
      </p:sp>
    </p:spTree>
    <p:extLst>
      <p:ext uri="{BB962C8B-B14F-4D97-AF65-F5344CB8AC3E}">
        <p14:creationId xmlns:p14="http://schemas.microsoft.com/office/powerpoint/2010/main" val="29583175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67000" y="5562600"/>
            <a:ext cx="4038600" cy="369332"/>
          </a:xfrm>
          <a:prstGeom prst="rect">
            <a:avLst/>
          </a:prstGeom>
          <a:noFill/>
        </p:spPr>
        <p:txBody>
          <a:bodyPr wrap="square" rtlCol="0">
            <a:spAutoFit/>
          </a:bodyPr>
          <a:lstStyle/>
          <a:p>
            <a:endParaRPr lang="en-US" dirty="0"/>
          </a:p>
        </p:txBody>
      </p:sp>
      <p:sp>
        <p:nvSpPr>
          <p:cNvPr id="11" name="TextBox 10"/>
          <p:cNvSpPr txBox="1"/>
          <p:nvPr/>
        </p:nvSpPr>
        <p:spPr>
          <a:xfrm>
            <a:off x="2819400" y="5715000"/>
            <a:ext cx="4038600" cy="369332"/>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466" y="988540"/>
            <a:ext cx="5383451" cy="5383451"/>
          </a:xfrm>
          <a:prstGeom prst="rect">
            <a:avLst/>
          </a:prstGeom>
        </p:spPr>
      </p:pic>
    </p:spTree>
    <p:extLst>
      <p:ext uri="{BB962C8B-B14F-4D97-AF65-F5344CB8AC3E}">
        <p14:creationId xmlns:p14="http://schemas.microsoft.com/office/powerpoint/2010/main" val="14484138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67000" y="5562600"/>
            <a:ext cx="4038600" cy="369332"/>
          </a:xfrm>
          <a:prstGeom prst="rect">
            <a:avLst/>
          </a:prstGeom>
          <a:noFill/>
        </p:spPr>
        <p:txBody>
          <a:bodyPr wrap="square" rtlCol="0">
            <a:spAutoFit/>
          </a:bodyPr>
          <a:lstStyle/>
          <a:p>
            <a:endParaRPr lang="en-US" dirty="0"/>
          </a:p>
        </p:txBody>
      </p:sp>
      <p:sp>
        <p:nvSpPr>
          <p:cNvPr id="11" name="TextBox 10"/>
          <p:cNvSpPr txBox="1"/>
          <p:nvPr/>
        </p:nvSpPr>
        <p:spPr>
          <a:xfrm>
            <a:off x="2819400" y="5715000"/>
            <a:ext cx="4038600" cy="369332"/>
          </a:xfrm>
          <a:prstGeom prst="rect">
            <a:avLst/>
          </a:prstGeom>
          <a:noFill/>
        </p:spPr>
        <p:txBody>
          <a:bodyPr wrap="square" rtlCol="0">
            <a:spAutoFit/>
          </a:bodyPr>
          <a:lstStyle/>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34" t="12006" r="9720" b="-2047"/>
          <a:stretch/>
        </p:blipFill>
        <p:spPr>
          <a:xfrm>
            <a:off x="1425147" y="1318516"/>
            <a:ext cx="4267200" cy="35994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108" y="2616373"/>
            <a:ext cx="5429735" cy="3283293"/>
          </a:xfrm>
          <a:prstGeom prst="rect">
            <a:avLst/>
          </a:prstGeom>
        </p:spPr>
      </p:pic>
    </p:spTree>
    <p:extLst>
      <p:ext uri="{BB962C8B-B14F-4D97-AF65-F5344CB8AC3E}">
        <p14:creationId xmlns:p14="http://schemas.microsoft.com/office/powerpoint/2010/main" val="416515171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1942929" y="1369683"/>
            <a:ext cx="8560948" cy="1323439"/>
          </a:xfrm>
        </p:spPr>
        <p:txBody>
          <a:bodyPr/>
          <a:lstStyle/>
          <a:p>
            <a:r>
              <a:rPr lang="en-US" sz="4000" dirty="0" smtClean="0"/>
              <a:t>&lt;video with narration of Maj </a:t>
            </a:r>
            <a:r>
              <a:rPr lang="en-US" sz="4000" dirty="0" err="1" smtClean="0"/>
              <a:t>Kuda</a:t>
            </a:r>
            <a:r>
              <a:rPr lang="en-US" sz="4000" dirty="0" smtClean="0"/>
              <a:t>, </a:t>
            </a:r>
            <a:r>
              <a:rPr lang="en-US" sz="4000" dirty="0" err="1" smtClean="0"/>
              <a:t>LtGen</a:t>
            </a:r>
            <a:r>
              <a:rPr lang="en-US" sz="4000" dirty="0" smtClean="0"/>
              <a:t> </a:t>
            </a:r>
            <a:r>
              <a:rPr lang="en-US" sz="4000" dirty="0" err="1" smtClean="0"/>
              <a:t>Rokke</a:t>
            </a:r>
            <a:r>
              <a:rPr lang="en-US" sz="4000" dirty="0" smtClean="0"/>
              <a:t>, and a few cadets&gt;</a:t>
            </a:r>
            <a:endParaRPr lang="en-US" sz="4000" dirty="0"/>
          </a:p>
        </p:txBody>
      </p:sp>
    </p:spTree>
    <p:extLst>
      <p:ext uri="{BB962C8B-B14F-4D97-AF65-F5344CB8AC3E}">
        <p14:creationId xmlns:p14="http://schemas.microsoft.com/office/powerpoint/2010/main" val="40321220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719388" y="858728"/>
            <a:ext cx="6665912" cy="646331"/>
          </a:xfrm>
        </p:spPr>
        <p:txBody>
          <a:bodyPr/>
          <a:lstStyle/>
          <a:p>
            <a:pPr>
              <a:lnSpc>
                <a:spcPct val="90000"/>
              </a:lnSpc>
            </a:pPr>
            <a:r>
              <a:rPr lang="en-US" sz="4000" dirty="0"/>
              <a:t>Reasons to Attend USAFA</a:t>
            </a:r>
          </a:p>
        </p:txBody>
      </p:sp>
      <p:sp>
        <p:nvSpPr>
          <p:cNvPr id="11267" name="Rectangle 3"/>
          <p:cNvSpPr>
            <a:spLocks noGrp="1" noChangeArrowheads="1"/>
          </p:cNvSpPr>
          <p:nvPr>
            <p:ph type="body" idx="4294967295"/>
          </p:nvPr>
        </p:nvSpPr>
        <p:spPr>
          <a:xfrm>
            <a:off x="1744664" y="1600200"/>
            <a:ext cx="8923337" cy="4302716"/>
          </a:xfrm>
        </p:spPr>
        <p:txBody>
          <a:bodyPr/>
          <a:lstStyle/>
          <a:p>
            <a:r>
              <a:rPr lang="en-US" dirty="0"/>
              <a:t>Service to country as an Air Force officer</a:t>
            </a:r>
          </a:p>
          <a:p>
            <a:r>
              <a:rPr lang="en-US" dirty="0"/>
              <a:t>Strong academic reputation</a:t>
            </a:r>
          </a:p>
          <a:p>
            <a:r>
              <a:rPr lang="en-US" dirty="0"/>
              <a:t>Outstanding career possibilities (flying &amp; non-flying)</a:t>
            </a:r>
          </a:p>
          <a:p>
            <a:r>
              <a:rPr lang="en-US" dirty="0"/>
              <a:t>Unparalleled opportunities for challenging activities &amp; personal development	</a:t>
            </a:r>
          </a:p>
          <a:p>
            <a:r>
              <a:rPr lang="en-US" dirty="0"/>
              <a:t>Because </a:t>
            </a:r>
            <a:r>
              <a:rPr lang="en-US" i="1" u="sng" dirty="0">
                <a:solidFill>
                  <a:srgbClr val="33CC33"/>
                </a:solidFill>
              </a:rPr>
              <a:t>The Student</a:t>
            </a:r>
            <a:r>
              <a:rPr lang="en-US" dirty="0">
                <a:solidFill>
                  <a:schemeClr val="tx2"/>
                </a:solidFill>
              </a:rPr>
              <a:t> </a:t>
            </a:r>
            <a:r>
              <a:rPr lang="en-US" dirty="0"/>
              <a:t>wants to! </a:t>
            </a:r>
          </a:p>
          <a:p>
            <a:pPr>
              <a:buFont typeface="Wingdings" pitchFamily="2" charset="2"/>
              <a:buNone/>
            </a:pPr>
            <a:r>
              <a:rPr lang="en-US" sz="2000" dirty="0"/>
              <a:t>            (</a:t>
            </a:r>
            <a:r>
              <a:rPr lang="en-US" sz="2000" u="sng" dirty="0"/>
              <a:t>not</a:t>
            </a:r>
            <a:r>
              <a:rPr lang="en-US" sz="2000" dirty="0"/>
              <a:t> parents, friends, coaches or relatives)</a:t>
            </a:r>
          </a:p>
        </p:txBody>
      </p:sp>
      <p:pic>
        <p:nvPicPr>
          <p:cNvPr id="11268" name="Picture 5" descr="Shoulderboards.JPG"/>
          <p:cNvPicPr>
            <a:picLocks noChangeAspect="1"/>
          </p:cNvPicPr>
          <p:nvPr/>
        </p:nvPicPr>
        <p:blipFill>
          <a:blip r:embed="rId3" cstate="print"/>
          <a:srcRect/>
          <a:stretch>
            <a:fillRect/>
          </a:stretch>
        </p:blipFill>
        <p:spPr bwMode="auto">
          <a:xfrm>
            <a:off x="8730049" y="4561704"/>
            <a:ext cx="3048000" cy="2030589"/>
          </a:xfrm>
          <a:prstGeom prst="rect">
            <a:avLst/>
          </a:prstGeom>
          <a:ln w="38100">
            <a:solidFill>
              <a:schemeClr val="accent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229486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Text Box 4"/>
          <p:cNvSpPr txBox="1">
            <a:spLocks noChangeArrowheads="1"/>
          </p:cNvSpPr>
          <p:nvPr/>
        </p:nvSpPr>
        <p:spPr bwMode="auto">
          <a:xfrm>
            <a:off x="1447800" y="869603"/>
            <a:ext cx="8763000" cy="461665"/>
          </a:xfrm>
          <a:prstGeom prst="rect">
            <a:avLst/>
          </a:prstGeom>
          <a:noFill/>
          <a:ln w="9525">
            <a:noFill/>
            <a:miter lim="800000"/>
            <a:headEnd/>
            <a:tailEnd/>
          </a:ln>
        </p:spPr>
        <p:txBody>
          <a:bodyPr wrap="square">
            <a:spAutoFit/>
          </a:bodyPr>
          <a:lstStyle/>
          <a:p>
            <a:pPr marL="457200" marR="0" lvl="0" indent="-45720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lumMod val="85000"/>
                  </a:srgbClr>
                </a:solidFill>
                <a:effectLst/>
                <a:uLnTx/>
                <a:uFillTx/>
                <a:latin typeface="Arial" charset="0"/>
                <a:ea typeface="+mn-ea"/>
                <a:cs typeface="+mn-cs"/>
              </a:rPr>
              <a:t>             The Service Academy Life Is Not For Everyone</a:t>
            </a:r>
          </a:p>
        </p:txBody>
      </p:sp>
      <p:pic>
        <p:nvPicPr>
          <p:cNvPr id="92162" name="Picture 2" descr="http://afrotc.unc.edu/files/2011/09/Fall-2011-Wing-Picture-1024x631.jpg"/>
          <p:cNvPicPr>
            <a:picLocks noChangeAspect="1" noChangeArrowheads="1"/>
          </p:cNvPicPr>
          <p:nvPr/>
        </p:nvPicPr>
        <p:blipFill>
          <a:blip r:embed="rId2" cstate="print"/>
          <a:srcRect/>
          <a:stretch>
            <a:fillRect/>
          </a:stretch>
        </p:blipFill>
        <p:spPr bwMode="auto">
          <a:xfrm>
            <a:off x="6019800" y="1600200"/>
            <a:ext cx="4409577" cy="2717230"/>
          </a:xfrm>
          <a:prstGeom prst="rect">
            <a:avLst/>
          </a:prstGeom>
          <a:ln>
            <a:noFill/>
          </a:ln>
          <a:effectLst>
            <a:softEdge rad="112500"/>
          </a:effectLst>
        </p:spPr>
      </p:pic>
      <p:pic>
        <p:nvPicPr>
          <p:cNvPr id="92164" name="Picture 4" descr="College Students"/>
          <p:cNvPicPr>
            <a:picLocks noChangeAspect="1" noChangeArrowheads="1"/>
          </p:cNvPicPr>
          <p:nvPr/>
        </p:nvPicPr>
        <p:blipFill>
          <a:blip r:embed="rId3" cstate="print"/>
          <a:srcRect/>
          <a:stretch>
            <a:fillRect/>
          </a:stretch>
        </p:blipFill>
        <p:spPr bwMode="auto">
          <a:xfrm>
            <a:off x="4953000" y="3581400"/>
            <a:ext cx="3429000" cy="3104148"/>
          </a:xfrm>
          <a:prstGeom prst="rect">
            <a:avLst/>
          </a:prstGeom>
          <a:ln>
            <a:noFill/>
          </a:ln>
          <a:effectLst>
            <a:softEdge rad="112500"/>
          </a:effectLst>
        </p:spPr>
      </p:pic>
      <p:pic>
        <p:nvPicPr>
          <p:cNvPr id="92165" name="Picture 5" descr="C:\Users\Bill\Documents\My Passport\ALO Docs\Images\120523-F-ZJ145-269.jpg"/>
          <p:cNvPicPr>
            <a:picLocks noChangeAspect="1" noChangeArrowheads="1"/>
          </p:cNvPicPr>
          <p:nvPr/>
        </p:nvPicPr>
        <p:blipFill>
          <a:blip r:embed="rId4" cstate="print"/>
          <a:srcRect/>
          <a:stretch>
            <a:fillRect/>
          </a:stretch>
        </p:blipFill>
        <p:spPr bwMode="auto">
          <a:xfrm>
            <a:off x="1905000" y="1524000"/>
            <a:ext cx="4191000" cy="2788748"/>
          </a:xfrm>
          <a:prstGeom prst="rect">
            <a:avLst/>
          </a:prstGeom>
          <a:ln>
            <a:noFill/>
          </a:ln>
          <a:effectLst>
            <a:softEdge rad="112500"/>
          </a:effectLst>
        </p:spPr>
      </p:pic>
    </p:spTree>
    <p:extLst>
      <p:ext uri="{BB962C8B-B14F-4D97-AF65-F5344CB8AC3E}">
        <p14:creationId xmlns:p14="http://schemas.microsoft.com/office/powerpoint/2010/main" val="58153835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Text Box 4"/>
          <p:cNvSpPr txBox="1">
            <a:spLocks noChangeArrowheads="1"/>
          </p:cNvSpPr>
          <p:nvPr/>
        </p:nvSpPr>
        <p:spPr bwMode="auto">
          <a:xfrm>
            <a:off x="3589638" y="869603"/>
            <a:ext cx="4170405" cy="461665"/>
          </a:xfrm>
          <a:prstGeom prst="rect">
            <a:avLst/>
          </a:prstGeom>
          <a:noFill/>
          <a:ln w="9525">
            <a:noFill/>
            <a:miter lim="800000"/>
            <a:headEnd/>
            <a:tailEnd/>
          </a:ln>
        </p:spPr>
        <p:txBody>
          <a:bodyPr wrap="square">
            <a:spAutoFit/>
          </a:bodyPr>
          <a:lstStyle/>
          <a:p>
            <a:pPr marL="457200" marR="0" lvl="0" indent="-457200" algn="l" defTabSz="9144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lumMod val="85000"/>
                  </a:srgbClr>
                </a:solidFill>
                <a:effectLst/>
                <a:uLnTx/>
                <a:uFillTx/>
                <a:latin typeface="Arial" charset="0"/>
                <a:ea typeface="+mn-ea"/>
                <a:cs typeface="+mn-cs"/>
              </a:rPr>
              <a:t>             Do’s and Don’ts</a:t>
            </a:r>
          </a:p>
        </p:txBody>
      </p:sp>
      <p:sp>
        <p:nvSpPr>
          <p:cNvPr id="2" name="TextBox 1">
            <a:extLst>
              <a:ext uri="{FF2B5EF4-FFF2-40B4-BE49-F238E27FC236}">
                <a16:creationId xmlns="" xmlns:a16="http://schemas.microsoft.com/office/drawing/2014/main" id="{4F18BB4D-CF28-45A1-BFAC-F50FCEEF7FBA}"/>
              </a:ext>
            </a:extLst>
          </p:cNvPr>
          <p:cNvSpPr txBox="1"/>
          <p:nvPr/>
        </p:nvSpPr>
        <p:spPr>
          <a:xfrm>
            <a:off x="1119430" y="1614387"/>
            <a:ext cx="10181968" cy="3323987"/>
          </a:xfrm>
          <a:prstGeom prst="rect">
            <a:avLst/>
          </a:prstGeom>
          <a:noFill/>
        </p:spPr>
        <p:txBody>
          <a:bodyPr wrap="square" rtlCol="0">
            <a:spAutoFit/>
          </a:bodyPr>
          <a:lstStyle/>
          <a:p>
            <a:r>
              <a:rPr lang="en-US" sz="2400" dirty="0">
                <a:solidFill>
                  <a:schemeClr val="bg1">
                    <a:lumMod val="85000"/>
                  </a:schemeClr>
                </a:solidFill>
              </a:rPr>
              <a:t>Do: </a:t>
            </a:r>
          </a:p>
          <a:p>
            <a:pPr marL="285750" indent="-285750">
              <a:buFont typeface="Arial" panose="020B0604020202020204" pitchFamily="34" charset="0"/>
              <a:buChar char="•"/>
            </a:pPr>
            <a:r>
              <a:rPr lang="en-US" sz="2400" dirty="0">
                <a:solidFill>
                  <a:schemeClr val="bg1">
                    <a:lumMod val="85000"/>
                  </a:schemeClr>
                </a:solidFill>
              </a:rPr>
              <a:t>Educate yourself about the admissions &amp; nomination process</a:t>
            </a:r>
          </a:p>
          <a:p>
            <a:pPr marL="285750" indent="-285750">
              <a:buFont typeface="Arial" panose="020B0604020202020204" pitchFamily="34" charset="0"/>
              <a:buChar char="•"/>
            </a:pPr>
            <a:r>
              <a:rPr lang="en-US" sz="2400" dirty="0">
                <a:solidFill>
                  <a:schemeClr val="bg1">
                    <a:lumMod val="85000"/>
                  </a:schemeClr>
                </a:solidFill>
              </a:rPr>
              <a:t>Connect now with current service academy parents for support</a:t>
            </a:r>
          </a:p>
          <a:p>
            <a:pPr marL="285750" indent="-285750">
              <a:buFont typeface="Arial" panose="020B0604020202020204" pitchFamily="34" charset="0"/>
              <a:buChar char="•"/>
            </a:pPr>
            <a:r>
              <a:rPr lang="en-US" sz="2400" dirty="0">
                <a:solidFill>
                  <a:schemeClr val="bg1">
                    <a:lumMod val="85000"/>
                  </a:schemeClr>
                </a:solidFill>
              </a:rPr>
              <a:t>Recognize this is a time of ambivalence for all parents.</a:t>
            </a:r>
          </a:p>
          <a:p>
            <a:pPr marL="285750" indent="-285750">
              <a:buFont typeface="Arial" panose="020B0604020202020204" pitchFamily="34" charset="0"/>
              <a:buChar char="•"/>
            </a:pPr>
            <a:r>
              <a:rPr lang="en-US" sz="2400" dirty="0">
                <a:solidFill>
                  <a:schemeClr val="bg1">
                    <a:lumMod val="85000"/>
                  </a:schemeClr>
                </a:solidFill>
              </a:rPr>
              <a:t>Recognize your child's conflicting emotions.</a:t>
            </a:r>
          </a:p>
          <a:p>
            <a:pPr marL="285750" indent="-285750">
              <a:buFont typeface="Arial" panose="020B0604020202020204" pitchFamily="34" charset="0"/>
              <a:buChar char="•"/>
            </a:pPr>
            <a:r>
              <a:rPr lang="en-US" sz="2400" dirty="0">
                <a:solidFill>
                  <a:schemeClr val="bg1">
                    <a:lumMod val="85000"/>
                  </a:schemeClr>
                </a:solidFill>
              </a:rPr>
              <a:t>Be a coach rather than trying to solve your child's problems yourself</a:t>
            </a:r>
            <a:r>
              <a:rPr lang="en-US" sz="2400" b="1" dirty="0">
                <a:solidFill>
                  <a:schemeClr val="bg1">
                    <a:lumMod val="85000"/>
                  </a:schemeClr>
                </a:solidFill>
              </a:rPr>
              <a:t>.</a:t>
            </a:r>
          </a:p>
          <a:p>
            <a:pPr marL="285750" indent="-285750">
              <a:buFont typeface="Arial" panose="020B0604020202020204" pitchFamily="34" charset="0"/>
              <a:buChar char="•"/>
            </a:pPr>
            <a:r>
              <a:rPr lang="en-US" sz="2400" dirty="0">
                <a:solidFill>
                  <a:schemeClr val="bg1">
                    <a:lumMod val="85000"/>
                  </a:schemeClr>
                </a:solidFill>
              </a:rPr>
              <a:t>Let them take responsibility for their application and deadlines</a:t>
            </a:r>
          </a:p>
          <a:p>
            <a:pPr marL="285750" indent="-285750">
              <a:buFont typeface="Arial" panose="020B0604020202020204" pitchFamily="34" charset="0"/>
              <a:buChar char="•"/>
            </a:pPr>
            <a:r>
              <a:rPr lang="en-US" sz="2400" dirty="0">
                <a:solidFill>
                  <a:schemeClr val="bg1">
                    <a:lumMod val="85000"/>
                  </a:schemeClr>
                </a:solidFill>
              </a:rPr>
              <a:t>Enjoy their senior year in high school – Take lots of pictures</a:t>
            </a:r>
          </a:p>
          <a:p>
            <a:endParaRPr lang="en-US" dirty="0">
              <a:solidFill>
                <a:schemeClr val="bg1">
                  <a:lumMod val="85000"/>
                </a:schemeClr>
              </a:solidFill>
            </a:endParaRPr>
          </a:p>
        </p:txBody>
      </p:sp>
    </p:spTree>
    <p:extLst>
      <p:ext uri="{BB962C8B-B14F-4D97-AF65-F5344CB8AC3E}">
        <p14:creationId xmlns:p14="http://schemas.microsoft.com/office/powerpoint/2010/main" val="425230514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3" name="Picture 3" descr="G:\My Pictures\Monica USAF\BMT\Monica USAF 134.jpg"/>
          <p:cNvPicPr>
            <a:picLocks noChangeAspect="1" noChangeArrowheads="1"/>
          </p:cNvPicPr>
          <p:nvPr/>
        </p:nvPicPr>
        <p:blipFill rotWithShape="1">
          <a:blip r:embed="rId2" cstate="print"/>
          <a:srcRect t="17026"/>
          <a:stretch/>
        </p:blipFill>
        <p:spPr bwMode="auto">
          <a:xfrm>
            <a:off x="4580550" y="773546"/>
            <a:ext cx="3832439" cy="2384944"/>
          </a:xfrm>
          <a:prstGeom prst="rect">
            <a:avLst/>
          </a:prstGeom>
          <a:ln>
            <a:noFill/>
          </a:ln>
          <a:effectLst>
            <a:softEdge rad="112500"/>
          </a:effectLst>
        </p:spPr>
      </p:pic>
      <p:pic>
        <p:nvPicPr>
          <p:cNvPr id="20" name="Picture 19" descr="Copy of IP5.JPG"/>
          <p:cNvPicPr>
            <a:picLocks noChangeAspect="1"/>
          </p:cNvPicPr>
          <p:nvPr/>
        </p:nvPicPr>
        <p:blipFill>
          <a:blip r:embed="rId3" cstate="print"/>
          <a:stretch>
            <a:fillRect/>
          </a:stretch>
        </p:blipFill>
        <p:spPr>
          <a:xfrm>
            <a:off x="1675923" y="754678"/>
            <a:ext cx="3710945" cy="2392176"/>
          </a:xfrm>
          <a:prstGeom prst="rect">
            <a:avLst/>
          </a:prstGeom>
          <a:ln>
            <a:noFill/>
          </a:ln>
          <a:effectLst>
            <a:softEdge rad="112500"/>
          </a:effectLst>
        </p:spPr>
      </p:pic>
      <p:pic>
        <p:nvPicPr>
          <p:cNvPr id="24" name="Picture 23" descr="scan0001.jpg"/>
          <p:cNvPicPr>
            <a:picLocks noChangeAspect="1"/>
          </p:cNvPicPr>
          <p:nvPr/>
        </p:nvPicPr>
        <p:blipFill>
          <a:blip r:embed="rId4" cstate="print"/>
          <a:stretch>
            <a:fillRect/>
          </a:stretch>
        </p:blipFill>
        <p:spPr>
          <a:xfrm>
            <a:off x="7578254" y="773545"/>
            <a:ext cx="2780008" cy="3247703"/>
          </a:xfrm>
          <a:prstGeom prst="rect">
            <a:avLst/>
          </a:prstGeom>
          <a:ln>
            <a:noFill/>
          </a:ln>
          <a:effectLst>
            <a:softEdge rad="112500"/>
          </a:effectLst>
        </p:spPr>
      </p:pic>
      <p:pic>
        <p:nvPicPr>
          <p:cNvPr id="5121" name="Picture 1" descr="G:\My Pictures\Monica USAF\Kirkuk, Iraq 2007\070426-F-7552L-028 (2).JPG"/>
          <p:cNvPicPr>
            <a:picLocks noChangeAspect="1" noChangeArrowheads="1"/>
          </p:cNvPicPr>
          <p:nvPr/>
        </p:nvPicPr>
        <p:blipFill>
          <a:blip r:embed="rId5" cstate="print"/>
          <a:srcRect/>
          <a:stretch>
            <a:fillRect/>
          </a:stretch>
        </p:blipFill>
        <p:spPr bwMode="auto">
          <a:xfrm>
            <a:off x="3364127" y="2882582"/>
            <a:ext cx="3462440" cy="2299680"/>
          </a:xfrm>
          <a:prstGeom prst="rect">
            <a:avLst/>
          </a:prstGeom>
          <a:ln>
            <a:noFill/>
          </a:ln>
          <a:effectLst>
            <a:softEdge rad="112500"/>
          </a:effectLst>
        </p:spPr>
      </p:pic>
      <p:pic>
        <p:nvPicPr>
          <p:cNvPr id="5122" name="Picture 2" descr="G:\My Pictures\Monica USAF\Keesler Move 2009\Monica PCS Biloxi 2009\IMG_0151a.jpg"/>
          <p:cNvPicPr>
            <a:picLocks noChangeAspect="1" noChangeArrowheads="1"/>
          </p:cNvPicPr>
          <p:nvPr/>
        </p:nvPicPr>
        <p:blipFill>
          <a:blip r:embed="rId6" cstate="print"/>
          <a:srcRect/>
          <a:stretch>
            <a:fillRect/>
          </a:stretch>
        </p:blipFill>
        <p:spPr bwMode="auto">
          <a:xfrm>
            <a:off x="1631164" y="2865973"/>
            <a:ext cx="2548270" cy="3570417"/>
          </a:xfrm>
          <a:prstGeom prst="rect">
            <a:avLst/>
          </a:prstGeom>
          <a:ln>
            <a:noFill/>
          </a:ln>
          <a:effectLst>
            <a:softEdge rad="112500"/>
          </a:effectLst>
        </p:spPr>
      </p:pic>
      <p:pic>
        <p:nvPicPr>
          <p:cNvPr id="27" name="Picture 26" descr="IMG_6545.JPG"/>
          <p:cNvPicPr>
            <a:picLocks noChangeAspect="1"/>
          </p:cNvPicPr>
          <p:nvPr/>
        </p:nvPicPr>
        <p:blipFill rotWithShape="1">
          <a:blip r:embed="rId7" cstate="print"/>
          <a:srcRect t="8717" b="6734"/>
          <a:stretch/>
        </p:blipFill>
        <p:spPr>
          <a:xfrm>
            <a:off x="5764081" y="2889723"/>
            <a:ext cx="2502080" cy="1370771"/>
          </a:xfrm>
          <a:prstGeom prst="rect">
            <a:avLst/>
          </a:prstGeom>
          <a:ln>
            <a:noFill/>
          </a:ln>
          <a:effectLst>
            <a:softEdge rad="112500"/>
          </a:effectLst>
        </p:spPr>
      </p:pic>
      <p:pic>
        <p:nvPicPr>
          <p:cNvPr id="5125" name="Picture 5" descr="G:\My Pictures\Robby USAF\Robby Grad Show\2nd Class\IMG_4012.JPG"/>
          <p:cNvPicPr>
            <a:picLocks noChangeAspect="1" noChangeArrowheads="1"/>
          </p:cNvPicPr>
          <p:nvPr/>
        </p:nvPicPr>
        <p:blipFill>
          <a:blip r:embed="rId8" cstate="print"/>
          <a:srcRect/>
          <a:stretch>
            <a:fillRect/>
          </a:stretch>
        </p:blipFill>
        <p:spPr bwMode="auto">
          <a:xfrm>
            <a:off x="1631164" y="830565"/>
            <a:ext cx="1904160" cy="1269440"/>
          </a:xfrm>
          <a:prstGeom prst="rect">
            <a:avLst/>
          </a:prstGeom>
          <a:ln>
            <a:noFill/>
          </a:ln>
          <a:effectLst>
            <a:softEdge rad="112500"/>
          </a:effectLst>
        </p:spPr>
      </p:pic>
      <p:pic>
        <p:nvPicPr>
          <p:cNvPr id="5124" name="Picture 4" descr="G:\My Pictures\Robby USAF\Robby Grad Show\4th Class\PB230046.JPG"/>
          <p:cNvPicPr>
            <a:picLocks noChangeAspect="1" noChangeArrowheads="1"/>
          </p:cNvPicPr>
          <p:nvPr/>
        </p:nvPicPr>
        <p:blipFill rotWithShape="1">
          <a:blip r:embed="rId9" cstate="print"/>
          <a:srcRect l="12693" t="19303" r="35831"/>
          <a:stretch/>
        </p:blipFill>
        <p:spPr bwMode="auto">
          <a:xfrm>
            <a:off x="5772909" y="4056550"/>
            <a:ext cx="2038846" cy="2397164"/>
          </a:xfrm>
          <a:prstGeom prst="rect">
            <a:avLst/>
          </a:prstGeom>
          <a:ln>
            <a:noFill/>
          </a:ln>
          <a:effectLst>
            <a:softEdge rad="112500"/>
          </a:effectLst>
        </p:spPr>
      </p:pic>
      <p:pic>
        <p:nvPicPr>
          <p:cNvPr id="5126" name="Picture 6" descr="G:\My Pictures\Monica USAF\Monica 2004\pic 8.jpg"/>
          <p:cNvPicPr>
            <a:picLocks noChangeAspect="1" noChangeArrowheads="1"/>
          </p:cNvPicPr>
          <p:nvPr/>
        </p:nvPicPr>
        <p:blipFill>
          <a:blip r:embed="rId10" cstate="print"/>
          <a:srcRect/>
          <a:stretch>
            <a:fillRect/>
          </a:stretch>
        </p:blipFill>
        <p:spPr bwMode="auto">
          <a:xfrm>
            <a:off x="3971384" y="4917989"/>
            <a:ext cx="2247925" cy="1518401"/>
          </a:xfrm>
          <a:prstGeom prst="rect">
            <a:avLst/>
          </a:prstGeom>
          <a:ln>
            <a:noFill/>
          </a:ln>
          <a:effectLst>
            <a:softEdge rad="112500"/>
          </a:effectLst>
        </p:spPr>
      </p:pic>
      <p:pic>
        <p:nvPicPr>
          <p:cNvPr id="3" name="Picture 2"/>
          <p:cNvPicPr>
            <a:picLocks noChangeAspect="1"/>
          </p:cNvPicPr>
          <p:nvPr/>
        </p:nvPicPr>
        <p:blipFill rotWithShape="1">
          <a:blip r:embed="rId11">
            <a:extLst>
              <a:ext uri="{28A0092B-C50C-407E-A947-70E740481C1C}">
                <a14:useLocalDpi xmlns:a14="http://schemas.microsoft.com/office/drawing/2010/main" val="0"/>
              </a:ext>
            </a:extLst>
          </a:blip>
          <a:srcRect l="23863" t="14054" r="27368" b="37349"/>
          <a:stretch/>
        </p:blipFill>
        <p:spPr>
          <a:xfrm>
            <a:off x="7593559" y="3734043"/>
            <a:ext cx="2764703" cy="2754973"/>
          </a:xfrm>
          <a:prstGeom prst="rect">
            <a:avLst/>
          </a:prstGeom>
          <a:ln>
            <a:noFill/>
          </a:ln>
          <a:effectLst>
            <a:softEdge rad="112500"/>
          </a:effectLst>
        </p:spPr>
      </p:pic>
    </p:spTree>
    <p:extLst>
      <p:ext uri="{BB962C8B-B14F-4D97-AF65-F5344CB8AC3E}">
        <p14:creationId xmlns:p14="http://schemas.microsoft.com/office/powerpoint/2010/main" val="9935009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54AB137-691F-4605-A211-35BB2DE10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400" y="1634067"/>
            <a:ext cx="5003800" cy="5003800"/>
          </a:xfrm>
          <a:prstGeom prst="rect">
            <a:avLst/>
          </a:prstGeom>
          <a:ln>
            <a:noFill/>
          </a:ln>
          <a:effectLst>
            <a:softEdge rad="112500"/>
          </a:effectLst>
        </p:spPr>
      </p:pic>
      <p:sp>
        <p:nvSpPr>
          <p:cNvPr id="5" name="TextBox 4">
            <a:extLst>
              <a:ext uri="{FF2B5EF4-FFF2-40B4-BE49-F238E27FC236}">
                <a16:creationId xmlns="" xmlns:a16="http://schemas.microsoft.com/office/drawing/2014/main" id="{90278615-4E5E-42FB-BF1B-984FDA3A4608}"/>
              </a:ext>
            </a:extLst>
          </p:cNvPr>
          <p:cNvSpPr txBox="1"/>
          <p:nvPr/>
        </p:nvSpPr>
        <p:spPr>
          <a:xfrm>
            <a:off x="2937933" y="973667"/>
            <a:ext cx="5528734" cy="584775"/>
          </a:xfrm>
          <a:prstGeom prst="rect">
            <a:avLst/>
          </a:prstGeom>
          <a:noFill/>
        </p:spPr>
        <p:txBody>
          <a:bodyPr wrap="square" rtlCol="0">
            <a:spAutoFit/>
          </a:bodyPr>
          <a:lstStyle/>
          <a:p>
            <a:pPr algn="ctr"/>
            <a:r>
              <a:rPr lang="en-US" sz="3200" dirty="0">
                <a:solidFill>
                  <a:schemeClr val="bg1">
                    <a:lumMod val="85000"/>
                  </a:schemeClr>
                </a:solidFill>
                <a:effectLst>
                  <a:outerShdw blurRad="38100" dist="38100" dir="2700000" algn="tl">
                    <a:srgbClr val="000000">
                      <a:alpha val="43137"/>
                    </a:srgbClr>
                  </a:outerShdw>
                </a:effectLst>
              </a:rPr>
              <a:t>Breathe</a:t>
            </a:r>
          </a:p>
        </p:txBody>
      </p:sp>
    </p:spTree>
    <p:extLst>
      <p:ext uri="{BB962C8B-B14F-4D97-AF65-F5344CB8AC3E}">
        <p14:creationId xmlns:p14="http://schemas.microsoft.com/office/powerpoint/2010/main" val="25254138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0278615-4E5E-42FB-BF1B-984FDA3A4608}"/>
              </a:ext>
            </a:extLst>
          </p:cNvPr>
          <p:cNvSpPr txBox="1"/>
          <p:nvPr/>
        </p:nvSpPr>
        <p:spPr>
          <a:xfrm>
            <a:off x="2880268" y="2827180"/>
            <a:ext cx="5528734" cy="1015663"/>
          </a:xfrm>
          <a:prstGeom prst="rect">
            <a:avLst/>
          </a:prstGeom>
          <a:noFill/>
        </p:spPr>
        <p:txBody>
          <a:bodyPr wrap="square" rtlCol="0">
            <a:spAutoFit/>
          </a:bodyPr>
          <a:lstStyle/>
          <a:p>
            <a:pPr algn="ctr"/>
            <a:r>
              <a:rPr lang="en-US" sz="6000" dirty="0" smtClean="0">
                <a:solidFill>
                  <a:schemeClr val="bg1">
                    <a:lumMod val="85000"/>
                  </a:schemeClr>
                </a:solidFill>
                <a:effectLst>
                  <a:outerShdw blurRad="38100" dist="38100" dir="2700000" algn="tl">
                    <a:srgbClr val="000000">
                      <a:alpha val="43137"/>
                    </a:srgbClr>
                  </a:outerShdw>
                </a:effectLst>
              </a:rPr>
              <a:t>Thank You</a:t>
            </a:r>
            <a:endParaRPr lang="en-US" sz="6000" dirty="0">
              <a:solidFill>
                <a:schemeClr val="bg1">
                  <a:lumMod val="8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705255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267200" y="228601"/>
            <a:ext cx="6019800" cy="790575"/>
          </a:xfrm>
        </p:spPr>
        <p:txBody>
          <a:bodyPr/>
          <a:lstStyle/>
          <a:p>
            <a:r>
              <a:rPr lang="en-US" dirty="0" smtClean="0"/>
              <a:t/>
            </a:r>
            <a:br>
              <a:rPr lang="en-US" dirty="0" smtClean="0"/>
            </a:br>
            <a:r>
              <a:rPr lang="en-US" i="1" dirty="0" smtClean="0"/>
              <a:t>Resources</a:t>
            </a:r>
            <a:br>
              <a:rPr lang="en-US" i="1" dirty="0" smtClean="0"/>
            </a:br>
            <a:endParaRPr lang="en-US" i="1" dirty="0" smtClean="0"/>
          </a:p>
        </p:txBody>
      </p:sp>
      <p:pic>
        <p:nvPicPr>
          <p:cNvPr id="10248" name="Picture 8" descr="K:\My Pictures\USAFA Parents Pics\USAFA Pix\J_Romero_002.jpg"/>
          <p:cNvPicPr>
            <a:picLocks noChangeAspect="1" noChangeArrowheads="1"/>
          </p:cNvPicPr>
          <p:nvPr/>
        </p:nvPicPr>
        <p:blipFill>
          <a:blip r:embed="rId3" cstate="print"/>
          <a:srcRect/>
          <a:stretch>
            <a:fillRect/>
          </a:stretch>
        </p:blipFill>
        <p:spPr bwMode="auto">
          <a:xfrm>
            <a:off x="6324600" y="1752600"/>
            <a:ext cx="3897086" cy="2591562"/>
          </a:xfrm>
          <a:prstGeom prst="rect">
            <a:avLst/>
          </a:prstGeom>
          <a:ln w="38100">
            <a:solidFill>
              <a:schemeClr val="accent2">
                <a:lumMod val="60000"/>
                <a:lumOff val="40000"/>
              </a:schemeClr>
            </a:solidFill>
          </a:ln>
          <a:effectLst>
            <a:outerShdw blurRad="292100" dist="139700" dir="2700000" algn="tl" rotWithShape="0">
              <a:srgbClr val="333333">
                <a:alpha val="65000"/>
              </a:srgbClr>
            </a:outerShdw>
          </a:effectLst>
        </p:spPr>
      </p:pic>
      <p:sp>
        <p:nvSpPr>
          <p:cNvPr id="10" name="Rectangle 9"/>
          <p:cNvSpPr/>
          <p:nvPr/>
        </p:nvSpPr>
        <p:spPr>
          <a:xfrm>
            <a:off x="2057400" y="1981201"/>
            <a:ext cx="5334000" cy="3323987"/>
          </a:xfrm>
          <a:prstGeom prst="rect">
            <a:avLst/>
          </a:prstGeom>
        </p:spPr>
        <p:txBody>
          <a:bodyPr wrap="square">
            <a:spAutoFit/>
          </a:bodyPr>
          <a:lstStyle/>
          <a:p>
            <a:pPr fontAlgn="base">
              <a:spcBef>
                <a:spcPct val="0"/>
              </a:spcBef>
              <a:spcAft>
                <a:spcPct val="0"/>
              </a:spcAft>
            </a:pPr>
            <a:r>
              <a:rPr lang="en-US" sz="1400" dirty="0">
                <a:solidFill>
                  <a:srgbClr val="000000"/>
                </a:solidFill>
                <a:cs typeface="Arial" pitchFamily="34" charset="0"/>
              </a:rPr>
              <a:t>www.academyadmissions.com</a:t>
            </a:r>
            <a:r>
              <a:rPr lang="en-US" sz="1400" u="sng" dirty="0">
                <a:solidFill>
                  <a:srgbClr val="000000"/>
                </a:solidFill>
                <a:cs typeface="Arial" pitchFamily="34" charset="0"/>
              </a:rPr>
              <a:t/>
            </a:r>
            <a:br>
              <a:rPr lang="en-US" sz="1400" u="sng" dirty="0">
                <a:solidFill>
                  <a:srgbClr val="000000"/>
                </a:solidFill>
                <a:cs typeface="Arial" pitchFamily="34" charset="0"/>
              </a:rPr>
            </a:br>
            <a:r>
              <a:rPr lang="en-US" sz="1400" u="sng" dirty="0">
                <a:solidFill>
                  <a:srgbClr val="000000"/>
                </a:solidFill>
                <a:cs typeface="Arial" pitchFamily="34" charset="0"/>
              </a:rPr>
              <a:t/>
            </a:r>
            <a:br>
              <a:rPr lang="en-US" sz="1400" u="sng" dirty="0">
                <a:solidFill>
                  <a:srgbClr val="000000"/>
                </a:solidFill>
                <a:cs typeface="Arial" pitchFamily="34" charset="0"/>
              </a:rPr>
            </a:br>
            <a:r>
              <a:rPr lang="en-US" sz="1400" dirty="0">
                <a:solidFill>
                  <a:srgbClr val="000000"/>
                </a:solidFill>
                <a:cs typeface="Arial" pitchFamily="34" charset="0"/>
              </a:rPr>
              <a:t>admissions.usafa.edu</a:t>
            </a:r>
            <a:br>
              <a:rPr lang="en-US" sz="1400" dirty="0">
                <a:solidFill>
                  <a:srgbClr val="000000"/>
                </a:solidFill>
                <a:cs typeface="Arial" pitchFamily="34" charset="0"/>
              </a:rPr>
            </a:br>
            <a:r>
              <a:rPr lang="en-US" sz="1400" dirty="0">
                <a:solidFill>
                  <a:srgbClr val="000000"/>
                </a:solidFill>
                <a:cs typeface="Arial" pitchFamily="34" charset="0"/>
              </a:rPr>
              <a:t/>
            </a:r>
            <a:br>
              <a:rPr lang="en-US" sz="1400" dirty="0">
                <a:solidFill>
                  <a:srgbClr val="000000"/>
                </a:solidFill>
                <a:cs typeface="Arial" pitchFamily="34" charset="0"/>
              </a:rPr>
            </a:br>
            <a:r>
              <a:rPr lang="en-US" sz="1400" dirty="0">
                <a:solidFill>
                  <a:srgbClr val="000000"/>
                </a:solidFill>
                <a:cs typeface="Arial" pitchFamily="34" charset="0"/>
              </a:rPr>
              <a:t>www.usafa.edu</a:t>
            </a:r>
            <a:br>
              <a:rPr lang="en-US" sz="1400" dirty="0">
                <a:solidFill>
                  <a:srgbClr val="000000"/>
                </a:solidFill>
                <a:cs typeface="Arial" pitchFamily="34" charset="0"/>
              </a:rPr>
            </a:br>
            <a:r>
              <a:rPr lang="en-US" sz="1400" dirty="0">
                <a:solidFill>
                  <a:srgbClr val="000000"/>
                </a:solidFill>
                <a:cs typeface="Arial" pitchFamily="34" charset="0"/>
              </a:rPr>
              <a:t/>
            </a:r>
            <a:br>
              <a:rPr lang="en-US" sz="1400" dirty="0">
                <a:solidFill>
                  <a:srgbClr val="000000"/>
                </a:solidFill>
                <a:cs typeface="Arial" pitchFamily="34" charset="0"/>
              </a:rPr>
            </a:br>
            <a:r>
              <a:rPr lang="en-US" sz="1400" dirty="0">
                <a:solidFill>
                  <a:srgbClr val="000000"/>
                </a:solidFill>
                <a:cs typeface="Arial" pitchFamily="34" charset="0"/>
              </a:rPr>
              <a:t>www.falconfoundation.org/Fact_Sheet.htm</a:t>
            </a:r>
            <a:br>
              <a:rPr lang="en-US" sz="1400" dirty="0">
                <a:solidFill>
                  <a:srgbClr val="000000"/>
                </a:solidFill>
                <a:cs typeface="Arial" pitchFamily="34" charset="0"/>
              </a:rPr>
            </a:br>
            <a:r>
              <a:rPr lang="en-US" sz="1400" dirty="0">
                <a:solidFill>
                  <a:srgbClr val="000000"/>
                </a:solidFill>
                <a:cs typeface="Arial" pitchFamily="34" charset="0"/>
              </a:rPr>
              <a:t/>
            </a:r>
            <a:br>
              <a:rPr lang="en-US" sz="1400" dirty="0">
                <a:solidFill>
                  <a:srgbClr val="000000"/>
                </a:solidFill>
                <a:cs typeface="Arial" pitchFamily="34" charset="0"/>
              </a:rPr>
            </a:br>
            <a:r>
              <a:rPr lang="en-US" sz="1400" dirty="0">
                <a:solidFill>
                  <a:srgbClr val="000000"/>
                </a:solidFill>
                <a:cs typeface="Arial" pitchFamily="34" charset="0"/>
              </a:rPr>
              <a:t>www.goairforcefalcons.com</a:t>
            </a:r>
            <a:br>
              <a:rPr lang="en-US" sz="1400" dirty="0">
                <a:solidFill>
                  <a:srgbClr val="000000"/>
                </a:solidFill>
                <a:cs typeface="Arial" pitchFamily="34" charset="0"/>
              </a:rPr>
            </a:br>
            <a:r>
              <a:rPr lang="en-US" sz="1400" dirty="0">
                <a:solidFill>
                  <a:srgbClr val="000000"/>
                </a:solidFill>
                <a:cs typeface="Arial" pitchFamily="34" charset="0"/>
              </a:rPr>
              <a:t/>
            </a:r>
            <a:br>
              <a:rPr lang="en-US" sz="1400" dirty="0">
                <a:solidFill>
                  <a:srgbClr val="000000"/>
                </a:solidFill>
                <a:cs typeface="Arial" pitchFamily="34" charset="0"/>
              </a:rPr>
            </a:br>
            <a:r>
              <a:rPr lang="en-US" sz="1400" dirty="0">
                <a:solidFill>
                  <a:srgbClr val="000000"/>
                </a:solidFill>
                <a:cs typeface="Arial" pitchFamily="34" charset="0"/>
              </a:rPr>
              <a:t>www.usafaparents.org</a:t>
            </a:r>
          </a:p>
          <a:p>
            <a:pPr fontAlgn="base">
              <a:spcBef>
                <a:spcPct val="0"/>
              </a:spcBef>
              <a:spcAft>
                <a:spcPct val="0"/>
              </a:spcAft>
            </a:pPr>
            <a:endParaRPr lang="en-US" sz="1400" dirty="0">
              <a:solidFill>
                <a:srgbClr val="000000"/>
              </a:solidFill>
              <a:cs typeface="Arial" pitchFamily="34" charset="0"/>
            </a:endParaRPr>
          </a:p>
          <a:p>
            <a:pPr fontAlgn="base">
              <a:spcBef>
                <a:spcPct val="0"/>
              </a:spcBef>
              <a:spcAft>
                <a:spcPct val="0"/>
              </a:spcAft>
            </a:pPr>
            <a:endParaRPr lang="en-US" sz="1400" dirty="0">
              <a:solidFill>
                <a:srgbClr val="000000"/>
              </a:solidFill>
              <a:cs typeface="Arial" pitchFamily="34" charset="0"/>
            </a:endParaRPr>
          </a:p>
          <a:p>
            <a:pPr fontAlgn="base">
              <a:spcBef>
                <a:spcPct val="0"/>
              </a:spcBef>
              <a:spcAft>
                <a:spcPct val="0"/>
              </a:spcAft>
            </a:pPr>
            <a:r>
              <a:rPr lang="en-US" sz="1400" dirty="0">
                <a:solidFill>
                  <a:srgbClr val="000000"/>
                </a:solidFill>
                <a:cs typeface="Arial" pitchFamily="34" charset="0"/>
              </a:rPr>
              <a:t> </a:t>
            </a:r>
            <a:br>
              <a:rPr lang="en-US" sz="1400" dirty="0">
                <a:solidFill>
                  <a:srgbClr val="000000"/>
                </a:solidFill>
                <a:cs typeface="Arial" pitchFamily="34" charset="0"/>
              </a:rPr>
            </a:br>
            <a:endParaRPr lang="en-US" sz="1400" b="1" dirty="0">
              <a:solidFill>
                <a:srgbClr val="0C2D83"/>
              </a:solidFill>
              <a:cs typeface="Arial" pitchFamily="34" charset="0"/>
            </a:endParaRPr>
          </a:p>
        </p:txBody>
      </p:sp>
      <p:sp>
        <p:nvSpPr>
          <p:cNvPr id="12" name="TextBox 11"/>
          <p:cNvSpPr txBox="1"/>
          <p:nvPr/>
        </p:nvSpPr>
        <p:spPr>
          <a:xfrm>
            <a:off x="5638800" y="5181601"/>
            <a:ext cx="4495800" cy="461665"/>
          </a:xfrm>
          <a:prstGeom prst="rect">
            <a:avLst/>
          </a:prstGeom>
          <a:noFill/>
        </p:spPr>
        <p:txBody>
          <a:bodyPr wrap="square" rtlCol="0">
            <a:spAutoFit/>
          </a:bodyPr>
          <a:lstStyle/>
          <a:p>
            <a:pPr algn="ctr" fontAlgn="base">
              <a:spcBef>
                <a:spcPct val="0"/>
              </a:spcBef>
              <a:spcAft>
                <a:spcPct val="0"/>
              </a:spcAft>
            </a:pPr>
            <a:r>
              <a:rPr lang="en-US" sz="2400" u="sng" dirty="0">
                <a:solidFill>
                  <a:srgbClr val="000000"/>
                </a:solidFill>
                <a:cs typeface="Arial" pitchFamily="34" charset="0"/>
              </a:rPr>
              <a:t>www.usafaparents.org</a:t>
            </a:r>
          </a:p>
        </p:txBody>
      </p:sp>
      <p:cxnSp>
        <p:nvCxnSpPr>
          <p:cNvPr id="7" name="Straight Arrow Connector 6"/>
          <p:cNvCxnSpPr/>
          <p:nvPr/>
        </p:nvCxnSpPr>
        <p:spPr bwMode="auto">
          <a:xfrm flipV="1">
            <a:off x="4648200" y="5638800"/>
            <a:ext cx="1527048" cy="4572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Rectangle 7"/>
          <p:cNvSpPr/>
          <p:nvPr/>
        </p:nvSpPr>
        <p:spPr>
          <a:xfrm>
            <a:off x="1905000" y="5410201"/>
            <a:ext cx="234360" cy="307777"/>
          </a:xfrm>
          <a:prstGeom prst="rect">
            <a:avLst/>
          </a:prstGeom>
        </p:spPr>
        <p:txBody>
          <a:bodyPr wrap="none">
            <a:spAutoFit/>
          </a:bodyPr>
          <a:lstStyle/>
          <a:p>
            <a:pPr fontAlgn="base">
              <a:spcBef>
                <a:spcPct val="0"/>
              </a:spcBef>
              <a:spcAft>
                <a:spcPct val="0"/>
              </a:spcAft>
            </a:pPr>
            <a:r>
              <a:rPr lang="en-US" sz="1400" dirty="0">
                <a:solidFill>
                  <a:srgbClr val="000000"/>
                </a:solidFill>
                <a:cs typeface="Arial" pitchFamily="34" charset="0"/>
              </a:rPr>
              <a:t> </a:t>
            </a:r>
          </a:p>
        </p:txBody>
      </p:sp>
    </p:spTree>
    <p:extLst>
      <p:ext uri="{BB962C8B-B14F-4D97-AF65-F5344CB8AC3E}">
        <p14:creationId xmlns:p14="http://schemas.microsoft.com/office/powerpoint/2010/main" val="31028654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1447800"/>
            <a:ext cx="7010400" cy="4983782"/>
          </a:xfrm>
          <a:prstGeom prst="rect">
            <a:avLst/>
          </a:prstGeom>
        </p:spPr>
      </p:pic>
      <p:sp>
        <p:nvSpPr>
          <p:cNvPr id="3" name="Rectangle 2"/>
          <p:cNvSpPr/>
          <p:nvPr/>
        </p:nvSpPr>
        <p:spPr>
          <a:xfrm>
            <a:off x="3581400" y="109716"/>
            <a:ext cx="6400800" cy="1261884"/>
          </a:xfrm>
          <a:prstGeom prst="rect">
            <a:avLst/>
          </a:prstGeom>
        </p:spPr>
        <p:txBody>
          <a:bodyPr wrap="square">
            <a:spAutoFit/>
          </a:bodyPr>
          <a:lstStyle/>
          <a:p>
            <a:pPr marL="39688" algn="ctr" fontAlgn="base">
              <a:spcBef>
                <a:spcPct val="0"/>
              </a:spcBef>
              <a:spcAft>
                <a:spcPct val="0"/>
              </a:spcAft>
            </a:pPr>
            <a:r>
              <a:rPr lang="en-US" sz="3600" b="1" i="1" dirty="0">
                <a:solidFill>
                  <a:srgbClr val="050F8B"/>
                </a:solidFill>
                <a:cs typeface="Arial" pitchFamily="34" charset="0"/>
              </a:rPr>
              <a:t>Keith Payne</a:t>
            </a:r>
          </a:p>
          <a:p>
            <a:pPr marL="39688" algn="ctr" fontAlgn="base">
              <a:spcBef>
                <a:spcPct val="0"/>
              </a:spcBef>
              <a:spcAft>
                <a:spcPct val="0"/>
              </a:spcAft>
            </a:pPr>
            <a:r>
              <a:rPr lang="en-US" sz="2000" b="1" i="1" dirty="0">
                <a:solidFill>
                  <a:srgbClr val="050F8B"/>
                </a:solidFill>
                <a:cs typeface="Arial" pitchFamily="34" charset="0"/>
              </a:rPr>
              <a:t>UPALAC President</a:t>
            </a:r>
          </a:p>
          <a:p>
            <a:pPr marL="39688" algn="ctr" fontAlgn="base">
              <a:spcBef>
                <a:spcPct val="0"/>
              </a:spcBef>
              <a:spcAft>
                <a:spcPct val="0"/>
              </a:spcAft>
            </a:pPr>
            <a:r>
              <a:rPr lang="en-US" sz="2000" b="1" i="1" dirty="0">
                <a:solidFill>
                  <a:srgbClr val="050F8B"/>
                </a:solidFill>
                <a:cs typeface="Arial" pitchFamily="34" charset="0"/>
              </a:rPr>
              <a:t>usafaparents.org</a:t>
            </a:r>
          </a:p>
        </p:txBody>
      </p:sp>
    </p:spTree>
    <p:extLst>
      <p:ext uri="{BB962C8B-B14F-4D97-AF65-F5344CB8AC3E}">
        <p14:creationId xmlns:p14="http://schemas.microsoft.com/office/powerpoint/2010/main" val="33112041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267200" y="228601"/>
            <a:ext cx="6019800" cy="790575"/>
          </a:xfrm>
        </p:spPr>
        <p:txBody>
          <a:bodyPr/>
          <a:lstStyle/>
          <a:p>
            <a:r>
              <a:rPr lang="en-US" dirty="0" smtClean="0"/>
              <a:t/>
            </a:r>
            <a:br>
              <a:rPr lang="en-US" dirty="0" smtClean="0"/>
            </a:br>
            <a:r>
              <a:rPr lang="en-US" i="1" dirty="0" smtClean="0"/>
              <a:t>Web Guy</a:t>
            </a:r>
            <a:br>
              <a:rPr lang="en-US" i="1" dirty="0" smtClean="0"/>
            </a:br>
            <a:endParaRPr lang="en-US" i="1" dirty="0" smtClean="0"/>
          </a:p>
        </p:txBody>
      </p:sp>
      <p:pic>
        <p:nvPicPr>
          <p:cNvPr id="10248" name="Picture 8" descr="K:\My Pictures\USAFA Parents Pics\USAFA Pix\J_Romero_002.jpg"/>
          <p:cNvPicPr>
            <a:picLocks noChangeAspect="1" noChangeArrowheads="1"/>
          </p:cNvPicPr>
          <p:nvPr/>
        </p:nvPicPr>
        <p:blipFill>
          <a:blip r:embed="rId3" cstate="print"/>
          <a:srcRect/>
          <a:stretch>
            <a:fillRect/>
          </a:stretch>
        </p:blipFill>
        <p:spPr bwMode="auto">
          <a:xfrm>
            <a:off x="6324600" y="1752600"/>
            <a:ext cx="3897086" cy="2591562"/>
          </a:xfrm>
          <a:prstGeom prst="rect">
            <a:avLst/>
          </a:prstGeom>
          <a:ln w="38100">
            <a:solidFill>
              <a:schemeClr val="accent2">
                <a:lumMod val="60000"/>
                <a:lumOff val="40000"/>
              </a:schemeClr>
            </a:solidFill>
          </a:ln>
          <a:effectLst>
            <a:outerShdw blurRad="292100" dist="139700" dir="2700000" algn="tl" rotWithShape="0">
              <a:srgbClr val="333333">
                <a:alpha val="65000"/>
              </a:srgbClr>
            </a:outerShdw>
          </a:effectLst>
        </p:spPr>
      </p:pic>
      <p:sp>
        <p:nvSpPr>
          <p:cNvPr id="10" name="Rectangle 9"/>
          <p:cNvSpPr/>
          <p:nvPr/>
        </p:nvSpPr>
        <p:spPr>
          <a:xfrm>
            <a:off x="2057400" y="1981200"/>
            <a:ext cx="5334000" cy="2862322"/>
          </a:xfrm>
          <a:prstGeom prst="rect">
            <a:avLst/>
          </a:prstGeom>
        </p:spPr>
        <p:txBody>
          <a:bodyPr wrap="square">
            <a:spAutoFit/>
          </a:bodyPr>
          <a:lstStyle/>
          <a:p>
            <a:r>
              <a:rPr lang="en-US" sz="2800" dirty="0"/>
              <a:t>         </a:t>
            </a:r>
          </a:p>
          <a:p>
            <a:endParaRPr lang="en-US" sz="2800" dirty="0"/>
          </a:p>
          <a:p>
            <a:pPr>
              <a:buFont typeface="Courier New" pitchFamily="49" charset="0"/>
              <a:buChar char="o"/>
            </a:pPr>
            <a:r>
              <a:rPr lang="en-US" sz="2800" dirty="0"/>
              <a:t> </a:t>
            </a:r>
            <a:r>
              <a:rPr lang="en-US" sz="2400" b="1" dirty="0"/>
              <a:t>SUPERB resource</a:t>
            </a:r>
          </a:p>
          <a:p>
            <a:pPr>
              <a:buFont typeface="Courier New" pitchFamily="49" charset="0"/>
              <a:buChar char="o"/>
            </a:pPr>
            <a:r>
              <a:rPr lang="en-US" sz="2400" b="1" dirty="0"/>
              <a:t>  Nominal fee</a:t>
            </a:r>
          </a:p>
          <a:p>
            <a:pPr>
              <a:buFont typeface="Courier New" pitchFamily="49" charset="0"/>
              <a:buChar char="o"/>
            </a:pPr>
            <a:r>
              <a:rPr lang="en-US" sz="2400" b="1" dirty="0"/>
              <a:t>  Daily pictures &amp; videos</a:t>
            </a:r>
          </a:p>
          <a:p>
            <a:pPr>
              <a:buFont typeface="Courier New" pitchFamily="49" charset="0"/>
              <a:buChar char="o"/>
            </a:pPr>
            <a:r>
              <a:rPr lang="en-US" sz="2400" b="1" dirty="0"/>
              <a:t>  Support Blogs</a:t>
            </a:r>
            <a:br>
              <a:rPr lang="en-US" sz="2400" b="1" dirty="0"/>
            </a:br>
            <a:endParaRPr lang="en-US" sz="2400" b="1" dirty="0">
              <a:solidFill>
                <a:srgbClr val="0C2D83"/>
              </a:solidFill>
            </a:endParaRPr>
          </a:p>
        </p:txBody>
      </p:sp>
      <p:sp>
        <p:nvSpPr>
          <p:cNvPr id="6" name="Rectangle 5"/>
          <p:cNvSpPr/>
          <p:nvPr/>
        </p:nvSpPr>
        <p:spPr>
          <a:xfrm>
            <a:off x="1828801" y="1752600"/>
            <a:ext cx="3057825" cy="523220"/>
          </a:xfrm>
          <a:prstGeom prst="rect">
            <a:avLst/>
          </a:prstGeom>
        </p:spPr>
        <p:txBody>
          <a:bodyPr wrap="none">
            <a:spAutoFit/>
          </a:bodyPr>
          <a:lstStyle/>
          <a:p>
            <a:r>
              <a:rPr lang="en-US" sz="2800" i="1" dirty="0" err="1"/>
              <a:t>usafawebguy.com</a:t>
            </a:r>
            <a:endParaRPr lang="en-US" i="1" dirty="0"/>
          </a:p>
        </p:txBody>
      </p:sp>
    </p:spTree>
    <p:extLst>
      <p:ext uri="{BB962C8B-B14F-4D97-AF65-F5344CB8AC3E}">
        <p14:creationId xmlns:p14="http://schemas.microsoft.com/office/powerpoint/2010/main" val="30801795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267200" y="228601"/>
            <a:ext cx="6019800" cy="790575"/>
          </a:xfrm>
        </p:spPr>
        <p:txBody>
          <a:bodyPr/>
          <a:lstStyle/>
          <a:p>
            <a:r>
              <a:rPr lang="en-US" i="1" dirty="0" smtClean="0"/>
              <a:t>Parents Role in the Admissions Process</a:t>
            </a:r>
          </a:p>
        </p:txBody>
      </p:sp>
      <p:sp>
        <p:nvSpPr>
          <p:cNvPr id="10" name="Rectangle 9"/>
          <p:cNvSpPr/>
          <p:nvPr/>
        </p:nvSpPr>
        <p:spPr>
          <a:xfrm>
            <a:off x="3675185" y="3294185"/>
            <a:ext cx="5334000" cy="1015663"/>
          </a:xfrm>
          <a:prstGeom prst="rect">
            <a:avLst/>
          </a:prstGeom>
        </p:spPr>
        <p:txBody>
          <a:bodyPr wrap="square">
            <a:spAutoFit/>
          </a:bodyPr>
          <a:lstStyle/>
          <a:p>
            <a:r>
              <a:rPr lang="en-US" sz="6000" b="1" dirty="0" smtClean="0"/>
              <a:t>Questions ?</a:t>
            </a:r>
            <a:endParaRPr lang="en-US" sz="6000" b="1" dirty="0">
              <a:solidFill>
                <a:srgbClr val="0C2D83"/>
              </a:solidFill>
            </a:endParaRPr>
          </a:p>
        </p:txBody>
      </p:sp>
    </p:spTree>
    <p:extLst>
      <p:ext uri="{BB962C8B-B14F-4D97-AF65-F5344CB8AC3E}">
        <p14:creationId xmlns:p14="http://schemas.microsoft.com/office/powerpoint/2010/main" val="1627088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a:xfrm>
            <a:off x="3785287" y="801911"/>
            <a:ext cx="7049529" cy="769441"/>
          </a:xfrm>
        </p:spPr>
        <p:txBody>
          <a:bodyPr/>
          <a:lstStyle/>
          <a:p>
            <a:r>
              <a:rPr lang="en-US" dirty="0"/>
              <a:t>Life Is a </a:t>
            </a:r>
            <a:r>
              <a:rPr lang="en-US" i="1" u="sng" dirty="0"/>
              <a:t>Process!</a:t>
            </a:r>
          </a:p>
        </p:txBody>
      </p:sp>
      <p:sp>
        <p:nvSpPr>
          <p:cNvPr id="5" name="TextBox 4"/>
          <p:cNvSpPr txBox="1"/>
          <p:nvPr/>
        </p:nvSpPr>
        <p:spPr>
          <a:xfrm>
            <a:off x="4219832" y="1651538"/>
            <a:ext cx="6614984" cy="3046988"/>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lumMod val="95000"/>
                  </a:schemeClr>
                </a:solidFill>
              </a:rPr>
              <a:t>Remember this process began long ago</a:t>
            </a:r>
            <a:br>
              <a:rPr lang="en-US" sz="2400" b="1" dirty="0">
                <a:solidFill>
                  <a:schemeClr val="bg1">
                    <a:lumMod val="95000"/>
                  </a:schemeClr>
                </a:solidFill>
              </a:rPr>
            </a:br>
            <a:endParaRPr lang="en-US" sz="2400" b="1" dirty="0">
              <a:solidFill>
                <a:schemeClr val="bg1">
                  <a:lumMod val="95000"/>
                </a:schemeClr>
              </a:solidFill>
            </a:endParaRPr>
          </a:p>
          <a:p>
            <a:pPr marL="285750" indent="-285750">
              <a:buFont typeface="Arial" panose="020B0604020202020204" pitchFamily="34" charset="0"/>
              <a:buChar char="•"/>
            </a:pPr>
            <a:r>
              <a:rPr lang="en-US" sz="2400" b="1" dirty="0">
                <a:solidFill>
                  <a:schemeClr val="bg1">
                    <a:lumMod val="95000"/>
                  </a:schemeClr>
                </a:solidFill>
              </a:rPr>
              <a:t>The continuum began when our children needed everything from us, and now they should need far less as they further develop independence.  It’s our job as parents to support that.</a:t>
            </a:r>
          </a:p>
          <a:p>
            <a:endParaRPr lang="en-US" sz="2400" b="1" dirty="0">
              <a:solidFill>
                <a:schemeClr val="bg1">
                  <a:lumMod val="9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055" y="4102953"/>
            <a:ext cx="2831756" cy="2541971"/>
          </a:xfrm>
          <a:prstGeom prst="rect">
            <a:avLst/>
          </a:prstGeom>
          <a:ln>
            <a:noFill/>
          </a:ln>
          <a:effectLst>
            <a:softEdge rad="112500"/>
          </a:effectLst>
        </p:spPr>
      </p:pic>
      <p:sp>
        <p:nvSpPr>
          <p:cNvPr id="4" name="TextBox 3"/>
          <p:cNvSpPr txBox="1"/>
          <p:nvPr/>
        </p:nvSpPr>
        <p:spPr>
          <a:xfrm>
            <a:off x="1083769" y="4778712"/>
            <a:ext cx="5706762" cy="954107"/>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chemeClr val="bg1">
                    <a:lumMod val="95000"/>
                  </a:schemeClr>
                </a:solidFill>
              </a:rPr>
              <a:t>It’s always easier for some to navigate than for others.</a:t>
            </a:r>
          </a:p>
        </p:txBody>
      </p:sp>
      <p:pic>
        <p:nvPicPr>
          <p:cNvPr id="7" name="Picture 6">
            <a:extLst>
              <a:ext uri="{FF2B5EF4-FFF2-40B4-BE49-F238E27FC236}">
                <a16:creationId xmlns="" xmlns:a16="http://schemas.microsoft.com/office/drawing/2014/main" id="{0FE7542E-7598-4972-A064-69AFEE544106}"/>
              </a:ext>
            </a:extLst>
          </p:cNvPr>
          <p:cNvPicPr>
            <a:picLocks noChangeAspect="1"/>
          </p:cNvPicPr>
          <p:nvPr/>
        </p:nvPicPr>
        <p:blipFill rotWithShape="1">
          <a:blip r:embed="rId4">
            <a:extLst>
              <a:ext uri="{28A0092B-C50C-407E-A947-70E740481C1C}">
                <a14:useLocalDpi xmlns:a14="http://schemas.microsoft.com/office/drawing/2010/main" val="0"/>
              </a:ext>
            </a:extLst>
          </a:blip>
          <a:srcRect l="11995" t="21403" r="3292" b="16496"/>
          <a:stretch/>
        </p:blipFill>
        <p:spPr>
          <a:xfrm>
            <a:off x="1260884" y="1310199"/>
            <a:ext cx="2781470" cy="2718614"/>
          </a:xfrm>
          <a:prstGeom prst="rect">
            <a:avLst/>
          </a:prstGeom>
          <a:ln>
            <a:noFill/>
          </a:ln>
          <a:effectLst>
            <a:softEdge rad="112500"/>
          </a:effectLst>
        </p:spPr>
      </p:pic>
    </p:spTree>
    <p:extLst>
      <p:ext uri="{BB962C8B-B14F-4D97-AF65-F5344CB8AC3E}">
        <p14:creationId xmlns:p14="http://schemas.microsoft.com/office/powerpoint/2010/main" val="198578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43632" y="2092411"/>
            <a:ext cx="3311611" cy="646331"/>
          </a:xfrm>
          <a:prstGeom prst="rect">
            <a:avLst/>
          </a:prstGeom>
          <a:noFill/>
        </p:spPr>
        <p:txBody>
          <a:bodyPr wrap="square" rtlCol="0">
            <a:spAutoFit/>
          </a:bodyPr>
          <a:lstStyle/>
          <a:p>
            <a:pPr algn="ctr"/>
            <a:endParaRPr lang="en-US" dirty="0"/>
          </a:p>
          <a:p>
            <a:endParaRPr lang="en-US" dirty="0"/>
          </a:p>
        </p:txBody>
      </p:sp>
      <p:sp>
        <p:nvSpPr>
          <p:cNvPr id="5" name="TextBox 4"/>
          <p:cNvSpPr txBox="1"/>
          <p:nvPr/>
        </p:nvSpPr>
        <p:spPr>
          <a:xfrm>
            <a:off x="2364712" y="872157"/>
            <a:ext cx="7257084" cy="400110"/>
          </a:xfrm>
          <a:prstGeom prst="rect">
            <a:avLst/>
          </a:prstGeom>
          <a:noFill/>
        </p:spPr>
        <p:txBody>
          <a:bodyPr wrap="square" rtlCol="0">
            <a:spAutoFit/>
          </a:bodyPr>
          <a:lstStyle/>
          <a:p>
            <a:r>
              <a:rPr lang="en-US" sz="2000" b="1" dirty="0">
                <a:solidFill>
                  <a:srgbClr val="DDDDDD"/>
                </a:solidFill>
                <a:latin typeface="+mj-lt"/>
                <a:ea typeface="+mj-ea"/>
                <a:cs typeface="+mj-cs"/>
              </a:rPr>
              <a:t>This is a </a:t>
            </a:r>
            <a:r>
              <a:rPr lang="en-US" sz="2000" b="1" i="1" dirty="0">
                <a:solidFill>
                  <a:srgbClr val="FFC000"/>
                </a:solidFill>
                <a:latin typeface="+mj-lt"/>
                <a:ea typeface="+mj-ea"/>
                <a:cs typeface="+mj-cs"/>
              </a:rPr>
              <a:t>time of transition</a:t>
            </a:r>
            <a:r>
              <a:rPr lang="en-US" sz="2000" b="1" dirty="0">
                <a:solidFill>
                  <a:srgbClr val="DDDDDD"/>
                </a:solidFill>
                <a:latin typeface="+mj-lt"/>
                <a:ea typeface="+mj-ea"/>
                <a:cs typeface="+mj-cs"/>
              </a:rPr>
              <a:t> in your roles with your children</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070" r="4795"/>
          <a:stretch/>
        </p:blipFill>
        <p:spPr>
          <a:xfrm>
            <a:off x="2508015" y="1351005"/>
            <a:ext cx="6719805" cy="5099221"/>
          </a:xfrm>
          <a:prstGeom prst="rect">
            <a:avLst/>
          </a:prstGeom>
          <a:ln>
            <a:noFill/>
          </a:ln>
          <a:effectLst>
            <a:softEdge rad="112500"/>
          </a:effectLst>
        </p:spPr>
      </p:pic>
    </p:spTree>
    <p:extLst>
      <p:ext uri="{BB962C8B-B14F-4D97-AF65-F5344CB8AC3E}">
        <p14:creationId xmlns:p14="http://schemas.microsoft.com/office/powerpoint/2010/main" val="1625842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a:xfrm>
            <a:off x="1942929" y="985800"/>
            <a:ext cx="7910723" cy="707886"/>
          </a:xfrm>
        </p:spPr>
        <p:txBody>
          <a:bodyPr/>
          <a:lstStyle/>
          <a:p>
            <a:r>
              <a:rPr lang="en-US" sz="4000" dirty="0"/>
              <a:t>For some it will look like this…</a:t>
            </a:r>
          </a:p>
        </p:txBody>
      </p:sp>
      <p:sp>
        <p:nvSpPr>
          <p:cNvPr id="4" name="TextBox 3"/>
          <p:cNvSpPr txBox="1"/>
          <p:nvPr/>
        </p:nvSpPr>
        <p:spPr>
          <a:xfrm>
            <a:off x="4143632" y="2092411"/>
            <a:ext cx="3311611" cy="646331"/>
          </a:xfrm>
          <a:prstGeom prst="rect">
            <a:avLst/>
          </a:prstGeom>
          <a:noFill/>
        </p:spPr>
        <p:txBody>
          <a:bodyPr wrap="square" rtlCol="0">
            <a:spAutoFit/>
          </a:bodyPr>
          <a:lstStyle/>
          <a:p>
            <a:pPr algn="ctr"/>
            <a:endParaRPr lang="en-US"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201" y="1761420"/>
            <a:ext cx="4333010" cy="2878744"/>
          </a:xfrm>
          <a:prstGeom prst="rect">
            <a:avLst/>
          </a:prstGeom>
          <a:ln>
            <a:noFill/>
          </a:ln>
          <a:effectLst>
            <a:softEdge rad="112500"/>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590" t="-268" r="-297" b="268"/>
          <a:stretch/>
        </p:blipFill>
        <p:spPr>
          <a:xfrm>
            <a:off x="6623222" y="1761420"/>
            <a:ext cx="4525790" cy="3072227"/>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1090" y="3554089"/>
            <a:ext cx="4454399" cy="2969599"/>
          </a:xfrm>
          <a:prstGeom prst="rect">
            <a:avLst/>
          </a:prstGeom>
          <a:ln>
            <a:noFill/>
          </a:ln>
          <a:effectLst>
            <a:softEdge rad="112500"/>
          </a:effectLst>
        </p:spPr>
      </p:pic>
    </p:spTree>
    <p:extLst>
      <p:ext uri="{BB962C8B-B14F-4D97-AF65-F5344CB8AC3E}">
        <p14:creationId xmlns:p14="http://schemas.microsoft.com/office/powerpoint/2010/main" val="635677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a:xfrm>
            <a:off x="1942929" y="754130"/>
            <a:ext cx="8560948" cy="2554545"/>
          </a:xfrm>
        </p:spPr>
        <p:txBody>
          <a:bodyPr/>
          <a:lstStyle/>
          <a:p>
            <a:r>
              <a:rPr lang="en-US" sz="4000" dirty="0"/>
              <a:t>For some it will look like this</a:t>
            </a:r>
            <a:r>
              <a:rPr lang="en-US" sz="4000" dirty="0" smtClean="0"/>
              <a:t>…</a:t>
            </a:r>
            <a:br>
              <a:rPr lang="en-US" sz="4000" dirty="0" smtClean="0"/>
            </a:br>
            <a:r>
              <a:rPr lang="en-US" sz="4000" dirty="0"/>
              <a:t/>
            </a:r>
            <a:br>
              <a:rPr lang="en-US" sz="4000" dirty="0"/>
            </a:br>
            <a:r>
              <a:rPr lang="en-US" sz="4000" dirty="0" smtClean="0"/>
              <a:t>&lt;video of </a:t>
            </a:r>
            <a:r>
              <a:rPr lang="en-US" sz="4000" dirty="0" err="1" smtClean="0"/>
              <a:t>inprocessing</a:t>
            </a:r>
            <a:r>
              <a:rPr lang="en-US" sz="4000" dirty="0" smtClean="0"/>
              <a:t> and BCT&gt;</a:t>
            </a:r>
            <a:endParaRPr lang="en-US" sz="4000" dirty="0"/>
          </a:p>
        </p:txBody>
      </p:sp>
      <p:sp>
        <p:nvSpPr>
          <p:cNvPr id="4" name="TextBox 3"/>
          <p:cNvSpPr txBox="1"/>
          <p:nvPr/>
        </p:nvSpPr>
        <p:spPr>
          <a:xfrm>
            <a:off x="4143632" y="2092411"/>
            <a:ext cx="3311611" cy="646331"/>
          </a:xfrm>
          <a:prstGeom prst="rect">
            <a:avLst/>
          </a:prstGeom>
          <a:noFill/>
        </p:spPr>
        <p:txBody>
          <a:bodyPr wrap="square" rtlCol="0">
            <a:spAutoFit/>
          </a:bodyPr>
          <a:lstStyle/>
          <a:p>
            <a:pPr algn="ctr"/>
            <a:endParaRPr lang="en-US" dirty="0"/>
          </a:p>
          <a:p>
            <a:endParaRPr lang="en-US" dirty="0"/>
          </a:p>
        </p:txBody>
      </p:sp>
    </p:spTree>
    <p:extLst>
      <p:ext uri="{BB962C8B-B14F-4D97-AF65-F5344CB8AC3E}">
        <p14:creationId xmlns:p14="http://schemas.microsoft.com/office/powerpoint/2010/main" val="2819176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7"/>
          <p:cNvSpPr>
            <a:spLocks noChangeArrowheads="1"/>
          </p:cNvSpPr>
          <p:nvPr/>
        </p:nvSpPr>
        <p:spPr bwMode="auto">
          <a:xfrm>
            <a:off x="2320188" y="883214"/>
            <a:ext cx="7632218" cy="523220"/>
          </a:xfrm>
          <a:prstGeom prst="rect">
            <a:avLst/>
          </a:prstGeom>
          <a:noFill/>
          <a:ln w="9525">
            <a:noFill/>
            <a:miter lim="800000"/>
            <a:headEnd/>
            <a:tailEnd/>
          </a:ln>
        </p:spPr>
        <p:txBody>
          <a:bodyPr wrap="none">
            <a:spAutoFit/>
          </a:bodyPr>
          <a:lstStyle/>
          <a:p>
            <a:pPr marL="342900" indent="-342900">
              <a:spcBef>
                <a:spcPct val="20000"/>
              </a:spcBef>
              <a:buClr>
                <a:srgbClr val="000000"/>
              </a:buClr>
            </a:pPr>
            <a:r>
              <a:rPr lang="en-US" sz="2800" dirty="0">
                <a:solidFill>
                  <a:schemeClr val="bg1">
                    <a:lumMod val="85000"/>
                  </a:schemeClr>
                </a:solidFill>
                <a:effectLst>
                  <a:outerShdw blurRad="38100" dist="38100" dir="2700000" algn="tl">
                    <a:srgbClr val="000000">
                      <a:alpha val="43137"/>
                    </a:srgbClr>
                  </a:outerShdw>
                </a:effectLst>
              </a:rPr>
              <a:t>Your parental role is going to suddenly change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1" y="1576251"/>
            <a:ext cx="5097648" cy="3606587"/>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809" y="2682239"/>
            <a:ext cx="4975133" cy="3314682"/>
          </a:xfrm>
          <a:prstGeom prst="rect">
            <a:avLst/>
          </a:prstGeom>
          <a:ln>
            <a:noFill/>
          </a:ln>
          <a:effectLst>
            <a:softEdge rad="112500"/>
          </a:effectLst>
        </p:spPr>
      </p:pic>
      <p:sp>
        <p:nvSpPr>
          <p:cNvPr id="2" name="TextBox 1">
            <a:extLst>
              <a:ext uri="{FF2B5EF4-FFF2-40B4-BE49-F238E27FC236}">
                <a16:creationId xmlns="" xmlns:a16="http://schemas.microsoft.com/office/drawing/2014/main" id="{F3416E42-5B6C-4F43-8FD2-395F52396DA1}"/>
              </a:ext>
            </a:extLst>
          </p:cNvPr>
          <p:cNvSpPr txBox="1"/>
          <p:nvPr/>
        </p:nvSpPr>
        <p:spPr>
          <a:xfrm>
            <a:off x="2520778" y="5210939"/>
            <a:ext cx="2471351" cy="378940"/>
          </a:xfrm>
          <a:prstGeom prst="rect">
            <a:avLst/>
          </a:prstGeom>
          <a:noFill/>
        </p:spPr>
        <p:txBody>
          <a:bodyPr wrap="square" rtlCol="0">
            <a:spAutoFit/>
          </a:bodyPr>
          <a:lstStyle/>
          <a:p>
            <a:r>
              <a:rPr lang="en-US" dirty="0">
                <a:solidFill>
                  <a:schemeClr val="bg1">
                    <a:lumMod val="85000"/>
                  </a:schemeClr>
                </a:solidFill>
                <a:effectLst>
                  <a:outerShdw blurRad="38100" dist="38100" dir="2700000" algn="tl">
                    <a:srgbClr val="000000">
                      <a:alpha val="43137"/>
                    </a:srgbClr>
                  </a:outerShdw>
                </a:effectLst>
              </a:rPr>
              <a:t>Active Participation</a:t>
            </a:r>
          </a:p>
        </p:txBody>
      </p:sp>
      <p:sp>
        <p:nvSpPr>
          <p:cNvPr id="3" name="TextBox 2">
            <a:extLst>
              <a:ext uri="{FF2B5EF4-FFF2-40B4-BE49-F238E27FC236}">
                <a16:creationId xmlns="" xmlns:a16="http://schemas.microsoft.com/office/drawing/2014/main" id="{316EAA51-14AE-4B52-AFCD-0B107ACC2786}"/>
              </a:ext>
            </a:extLst>
          </p:cNvPr>
          <p:cNvSpPr txBox="1"/>
          <p:nvPr/>
        </p:nvSpPr>
        <p:spPr>
          <a:xfrm>
            <a:off x="8049465" y="5996921"/>
            <a:ext cx="1968843" cy="369332"/>
          </a:xfrm>
          <a:prstGeom prst="rect">
            <a:avLst/>
          </a:prstGeom>
          <a:noFill/>
        </p:spPr>
        <p:txBody>
          <a:bodyPr wrap="square" rtlCol="0">
            <a:spAutoFit/>
          </a:bodyPr>
          <a:lstStyle/>
          <a:p>
            <a:r>
              <a:rPr lang="en-US" dirty="0">
                <a:solidFill>
                  <a:schemeClr val="bg1">
                    <a:lumMod val="85000"/>
                  </a:schemeClr>
                </a:solidFill>
                <a:effectLst>
                  <a:outerShdw blurRad="38100" dist="38100" dir="2700000" algn="tl">
                    <a:srgbClr val="000000">
                      <a:alpha val="43137"/>
                    </a:srgbClr>
                  </a:outerShdw>
                </a:effectLst>
              </a:rPr>
              <a:t>Passive Support</a:t>
            </a:r>
          </a:p>
        </p:txBody>
      </p:sp>
    </p:spTree>
    <p:extLst>
      <p:ext uri="{BB962C8B-B14F-4D97-AF65-F5344CB8AC3E}">
        <p14:creationId xmlns:p14="http://schemas.microsoft.com/office/powerpoint/2010/main" val="16293537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312CCD4-6C69-433C-A9E7-181328AC4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032" y="834367"/>
            <a:ext cx="3621205" cy="5900066"/>
          </a:xfrm>
          <a:prstGeom prst="rect">
            <a:avLst/>
          </a:prstGeom>
        </p:spPr>
      </p:pic>
    </p:spTree>
    <p:extLst>
      <p:ext uri="{BB962C8B-B14F-4D97-AF65-F5344CB8AC3E}">
        <p14:creationId xmlns:p14="http://schemas.microsoft.com/office/powerpoint/2010/main" val="1459267242"/>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USAFA Standard">
  <a:themeElements>
    <a:clrScheme name="4_USAFA Standar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USAFA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C2D83"/>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C2D83"/>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4_USAFA Standar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USAFA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USAFA Standar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USAFA Standar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USAFA Standar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USAFA Standar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USAFA Standar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4_USAFA Standard 8">
        <a:dk1>
          <a:srgbClr val="0C2D83"/>
        </a:dk1>
        <a:lt1>
          <a:srgbClr val="FFFFFF"/>
        </a:lt1>
        <a:dk2>
          <a:srgbClr val="000000"/>
        </a:dk2>
        <a:lt2>
          <a:srgbClr val="808080"/>
        </a:lt2>
        <a:accent1>
          <a:srgbClr val="00CC99"/>
        </a:accent1>
        <a:accent2>
          <a:srgbClr val="3333CC"/>
        </a:accent2>
        <a:accent3>
          <a:srgbClr val="FFFFFF"/>
        </a:accent3>
        <a:accent4>
          <a:srgbClr val="09256F"/>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15497</TotalTime>
  <Words>1418</Words>
  <Application>Microsoft Office PowerPoint</Application>
  <PresentationFormat>Widescreen</PresentationFormat>
  <Paragraphs>135</Paragraphs>
  <Slides>35</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MS Mincho</vt:lpstr>
      <vt:lpstr>ＭＳ Ｐゴシック</vt:lpstr>
      <vt:lpstr>Adobe Song Std L</vt:lpstr>
      <vt:lpstr>AR CENA</vt:lpstr>
      <vt:lpstr>Arial</vt:lpstr>
      <vt:lpstr>Book Antiqua</vt:lpstr>
      <vt:lpstr>Brush Script MT</vt:lpstr>
      <vt:lpstr>Calibri</vt:lpstr>
      <vt:lpstr>Courier New</vt:lpstr>
      <vt:lpstr>Times New Roman</vt:lpstr>
      <vt:lpstr>Trebuchet MS</vt:lpstr>
      <vt:lpstr>Wingdings</vt:lpstr>
      <vt:lpstr>Default Design</vt:lpstr>
      <vt:lpstr>4_USAFA Standard</vt:lpstr>
      <vt:lpstr>USAF 1969-1973 Former Marriage &amp; Family Therapist USAFA Parents Assn of LA, Past President 2009 Retired/Civilian ALO of the Nation Admissions Officer, USAFA </vt:lpstr>
      <vt:lpstr>PowerPoint Presentation</vt:lpstr>
      <vt:lpstr>PowerPoint Presentation</vt:lpstr>
      <vt:lpstr>Life Is a Process!</vt:lpstr>
      <vt:lpstr>PowerPoint Presentation</vt:lpstr>
      <vt:lpstr>For some it will look like this…</vt:lpstr>
      <vt:lpstr>For some it will look like this…  &lt;video of inprocessing and BCT&gt;</vt:lpstr>
      <vt:lpstr>PowerPoint Presentation</vt:lpstr>
      <vt:lpstr>PowerPoint Presentation</vt:lpstr>
      <vt:lpstr>PowerPoint Presentation</vt:lpstr>
      <vt:lpstr>PowerPoint Presentation</vt:lpstr>
      <vt:lpstr>This will be an emotional roller coater 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Parents advocated on their behalf, and “spared” them from unpleasant experiences</vt:lpstr>
      <vt:lpstr>PowerPoint Presentation</vt:lpstr>
      <vt:lpstr>PowerPoint Presentation</vt:lpstr>
      <vt:lpstr>&lt;video with narration of Maj Kuda, LtGen Rokke, and a few cadets&gt;</vt:lpstr>
      <vt:lpstr>Reasons to Attend USAFA</vt:lpstr>
      <vt:lpstr>PowerPoint Presentation</vt:lpstr>
      <vt:lpstr>PowerPoint Presentation</vt:lpstr>
      <vt:lpstr>PowerPoint Presentation</vt:lpstr>
      <vt:lpstr>PowerPoint Presentation</vt:lpstr>
      <vt:lpstr> Resources </vt:lpstr>
      <vt:lpstr>PowerPoint Presentation</vt:lpstr>
      <vt:lpstr> Web Guy </vt:lpstr>
      <vt:lpstr>Parents Role in the Admissions Process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Sgt, USAF 1969-1973 USAFA Parents Assn of LA, Past President 2009 Retired/Civilian ALO of the Nation Admissions Reader - USAFA Assn of Graduates</dc:title>
  <dc:creator>Bill Preston</dc:creator>
  <cp:lastModifiedBy>Staso, Steve</cp:lastModifiedBy>
  <cp:revision>156</cp:revision>
  <dcterms:created xsi:type="dcterms:W3CDTF">2015-05-11T19:34:51Z</dcterms:created>
  <dcterms:modified xsi:type="dcterms:W3CDTF">2017-07-10T21:29:35Z</dcterms:modified>
</cp:coreProperties>
</file>